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1" r:id="rId1"/>
    <p:sldMasterId id="2147484114" r:id="rId2"/>
  </p:sldMasterIdLst>
  <p:notesMasterIdLst>
    <p:notesMasterId r:id="rId20"/>
  </p:notesMasterIdLst>
  <p:handoutMasterIdLst>
    <p:handoutMasterId r:id="rId21"/>
  </p:handoutMasterIdLst>
  <p:sldIdLst>
    <p:sldId id="257" r:id="rId3"/>
    <p:sldId id="259" r:id="rId4"/>
    <p:sldId id="277"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7FF"/>
    <a:srgbClr val="FFFF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5B262-90E3-4CB6-8332-00186347155E}"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FB9243A4-9051-4930-930F-357AB38EABDC}">
      <dgm:prSet phldrT="[Text]" custT="1"/>
      <dgm:spPr/>
      <dgm:t>
        <a:bodyPr/>
        <a:lstStyle/>
        <a:p>
          <a:r>
            <a:rPr lang="en-US" sz="2800" dirty="0">
              <a:solidFill>
                <a:schemeClr val="tx1"/>
              </a:solidFill>
              <a:latin typeface="Arial" panose="020B0604020202020204" pitchFamily="34" charset="0"/>
              <a:cs typeface="Arial" panose="020B0604020202020204" pitchFamily="34" charset="0"/>
            </a:rPr>
            <a:t>Dataset contains one of the used car company sales.</a:t>
          </a:r>
          <a:endParaRPr lang="en-IN" sz="2800" dirty="0">
            <a:solidFill>
              <a:schemeClr val="tx1"/>
            </a:solidFill>
            <a:latin typeface="Arial" panose="020B0604020202020204" pitchFamily="34" charset="0"/>
            <a:cs typeface="Arial" panose="020B0604020202020204" pitchFamily="34" charset="0"/>
          </a:endParaRPr>
        </a:p>
      </dgm:t>
    </dgm:pt>
    <dgm:pt modelId="{847F02F2-CC0A-4EA5-8039-F073DE6123B6}" type="parTrans" cxnId="{E9042367-CAEB-4ECD-8B3C-32372F787DB0}">
      <dgm:prSet/>
      <dgm:spPr/>
      <dgm:t>
        <a:bodyPr/>
        <a:lstStyle/>
        <a:p>
          <a:endParaRPr lang="en-IN"/>
        </a:p>
      </dgm:t>
    </dgm:pt>
    <dgm:pt modelId="{A500DAEB-2355-44E1-9664-7F81E0D1ECEA}" type="sibTrans" cxnId="{E9042367-CAEB-4ECD-8B3C-32372F787DB0}">
      <dgm:prSet/>
      <dgm:spPr/>
      <dgm:t>
        <a:bodyPr/>
        <a:lstStyle/>
        <a:p>
          <a:endParaRPr lang="en-IN"/>
        </a:p>
      </dgm:t>
    </dgm:pt>
    <dgm:pt modelId="{18123C36-16BB-432C-A64E-649F3D0F579C}">
      <dgm:prSet phldrT="[Text]" custT="1"/>
      <dgm:spPr/>
      <dgm:t>
        <a:bodyPr/>
        <a:lstStyle/>
        <a:p>
          <a:r>
            <a:rPr lang="en-US" sz="2800" dirty="0">
              <a:solidFill>
                <a:schemeClr val="tx1"/>
              </a:solidFill>
              <a:latin typeface="Arial" panose="020B0604020202020204" pitchFamily="34" charset="0"/>
              <a:cs typeface="Arial" panose="020B0604020202020204" pitchFamily="34" charset="0"/>
            </a:rPr>
            <a:t>It contains approx. 9k records.</a:t>
          </a:r>
          <a:endParaRPr lang="en-IN" sz="2800" dirty="0">
            <a:solidFill>
              <a:schemeClr val="tx1"/>
            </a:solidFill>
            <a:latin typeface="Arial" panose="020B0604020202020204" pitchFamily="34" charset="0"/>
            <a:cs typeface="Arial" panose="020B0604020202020204" pitchFamily="34" charset="0"/>
          </a:endParaRPr>
        </a:p>
      </dgm:t>
    </dgm:pt>
    <dgm:pt modelId="{1AAF6D7C-0F27-4401-9F20-2226F977736D}" type="parTrans" cxnId="{5C8572B2-E4C0-4E9E-B8DE-B2E0FD1D6659}">
      <dgm:prSet/>
      <dgm:spPr/>
      <dgm:t>
        <a:bodyPr/>
        <a:lstStyle/>
        <a:p>
          <a:endParaRPr lang="en-IN"/>
        </a:p>
      </dgm:t>
    </dgm:pt>
    <dgm:pt modelId="{4CD7C1DE-9B79-4E2B-AE04-E83DE4FDE1E1}" type="sibTrans" cxnId="{5C8572B2-E4C0-4E9E-B8DE-B2E0FD1D6659}">
      <dgm:prSet/>
      <dgm:spPr/>
      <dgm:t>
        <a:bodyPr/>
        <a:lstStyle/>
        <a:p>
          <a:endParaRPr lang="en-IN"/>
        </a:p>
      </dgm:t>
    </dgm:pt>
    <dgm:pt modelId="{22AAC27A-780E-401A-9FD7-B0A6867FF617}">
      <dgm:prSet phldrT="[Text]" custT="1"/>
      <dgm:spPr/>
      <dgm:t>
        <a:bodyPr/>
        <a:lstStyle/>
        <a:p>
          <a:r>
            <a:rPr lang="en-US" sz="2800" dirty="0">
              <a:solidFill>
                <a:schemeClr val="tx1"/>
              </a:solidFill>
              <a:latin typeface="Arial" panose="020B0604020202020204" pitchFamily="34" charset="0"/>
              <a:cs typeface="Arial" panose="020B0604020202020204" pitchFamily="34" charset="0"/>
            </a:rPr>
            <a:t>Few decades sale History available on this Dataset.</a:t>
          </a:r>
          <a:endParaRPr lang="en-IN" sz="2800" dirty="0">
            <a:solidFill>
              <a:schemeClr val="tx1"/>
            </a:solidFill>
            <a:latin typeface="Arial" panose="020B0604020202020204" pitchFamily="34" charset="0"/>
            <a:cs typeface="Arial" panose="020B0604020202020204" pitchFamily="34" charset="0"/>
          </a:endParaRPr>
        </a:p>
      </dgm:t>
    </dgm:pt>
    <dgm:pt modelId="{9E607487-4312-47CA-9D03-AE6B6893F0C9}" type="parTrans" cxnId="{F59D199D-9B88-4482-ABB6-D3CB79F0AED7}">
      <dgm:prSet/>
      <dgm:spPr/>
      <dgm:t>
        <a:bodyPr/>
        <a:lstStyle/>
        <a:p>
          <a:endParaRPr lang="en-IN"/>
        </a:p>
      </dgm:t>
    </dgm:pt>
    <dgm:pt modelId="{10A27B6F-415A-4EB1-846F-A9B7F3ADFDAD}" type="sibTrans" cxnId="{F59D199D-9B88-4482-ABB6-D3CB79F0AED7}">
      <dgm:prSet/>
      <dgm:spPr/>
      <dgm:t>
        <a:bodyPr/>
        <a:lstStyle/>
        <a:p>
          <a:endParaRPr lang="en-IN"/>
        </a:p>
      </dgm:t>
    </dgm:pt>
    <dgm:pt modelId="{73BFFE8C-85F2-4610-B7C2-CBE4CEF61A1D}">
      <dgm:prSet phldrT="[Text]" custT="1"/>
      <dgm:spPr/>
      <dgm:t>
        <a:bodyPr/>
        <a:lstStyle/>
        <a:p>
          <a:r>
            <a:rPr lang="en-US" sz="2800" dirty="0">
              <a:solidFill>
                <a:schemeClr val="tx1"/>
              </a:solidFill>
              <a:latin typeface="Arial" panose="020B0604020202020204" pitchFamily="34" charset="0"/>
              <a:cs typeface="Arial" panose="020B0604020202020204" pitchFamily="34" charset="0"/>
            </a:rPr>
            <a:t>Visual Data Analysis.</a:t>
          </a:r>
          <a:endParaRPr lang="en-IN" sz="2800" dirty="0">
            <a:solidFill>
              <a:schemeClr val="tx1"/>
            </a:solidFill>
            <a:latin typeface="Arial" panose="020B0604020202020204" pitchFamily="34" charset="0"/>
            <a:cs typeface="Arial" panose="020B0604020202020204" pitchFamily="34" charset="0"/>
          </a:endParaRPr>
        </a:p>
      </dgm:t>
    </dgm:pt>
    <dgm:pt modelId="{430B4C82-E701-4F60-A61F-90055520F1D4}" type="parTrans" cxnId="{73244967-ABFB-461E-B33C-F238FA3ACCF1}">
      <dgm:prSet/>
      <dgm:spPr/>
      <dgm:t>
        <a:bodyPr/>
        <a:lstStyle/>
        <a:p>
          <a:endParaRPr lang="en-IN"/>
        </a:p>
      </dgm:t>
    </dgm:pt>
    <dgm:pt modelId="{BB2D1E87-26E5-486F-B600-1E05334DA52C}" type="sibTrans" cxnId="{73244967-ABFB-461E-B33C-F238FA3ACCF1}">
      <dgm:prSet/>
      <dgm:spPr/>
      <dgm:t>
        <a:bodyPr/>
        <a:lstStyle/>
        <a:p>
          <a:endParaRPr lang="en-IN"/>
        </a:p>
      </dgm:t>
    </dgm:pt>
    <dgm:pt modelId="{240EACE2-1F3D-41C4-B5EE-E333A65F2DD3}" type="pres">
      <dgm:prSet presAssocID="{1395B262-90E3-4CB6-8332-00186347155E}" presName="matrix" presStyleCnt="0">
        <dgm:presLayoutVars>
          <dgm:chMax val="1"/>
          <dgm:dir/>
          <dgm:resizeHandles val="exact"/>
        </dgm:presLayoutVars>
      </dgm:prSet>
      <dgm:spPr/>
    </dgm:pt>
    <dgm:pt modelId="{FAA06F4E-B876-4DE2-8E22-362D41AAA8B2}" type="pres">
      <dgm:prSet presAssocID="{1395B262-90E3-4CB6-8332-00186347155E}" presName="diamond" presStyleLbl="bgShp" presStyleIdx="0" presStyleCnt="1" custScaleX="143624" custLinFactNeighborX="-6" custLinFactNeighborY="-932"/>
      <dgm:spPr/>
    </dgm:pt>
    <dgm:pt modelId="{E7AEFD42-C51D-4C58-86D6-685A9A5411F2}" type="pres">
      <dgm:prSet presAssocID="{1395B262-90E3-4CB6-8332-00186347155E}" presName="quad1" presStyleLbl="node1" presStyleIdx="0" presStyleCnt="4" custScaleX="212511" custScaleY="92648" custLinFactNeighborX="-81532" custLinFactNeighborY="-5695">
        <dgm:presLayoutVars>
          <dgm:chMax val="0"/>
          <dgm:chPref val="0"/>
          <dgm:bulletEnabled val="1"/>
        </dgm:presLayoutVars>
      </dgm:prSet>
      <dgm:spPr/>
    </dgm:pt>
    <dgm:pt modelId="{A3F42A43-F713-41DB-A666-4EC2E54BBC53}" type="pres">
      <dgm:prSet presAssocID="{1395B262-90E3-4CB6-8332-00186347155E}" presName="quad2" presStyleLbl="node1" presStyleIdx="1" presStyleCnt="4" custLinFactNeighborX="48025" custLinFactNeighborY="-5551">
        <dgm:presLayoutVars>
          <dgm:chMax val="0"/>
          <dgm:chPref val="0"/>
          <dgm:bulletEnabled val="1"/>
        </dgm:presLayoutVars>
      </dgm:prSet>
      <dgm:spPr/>
    </dgm:pt>
    <dgm:pt modelId="{E39A4675-E47C-478E-AC61-4AF947B43ADF}" type="pres">
      <dgm:prSet presAssocID="{1395B262-90E3-4CB6-8332-00186347155E}" presName="quad3" presStyleLbl="node1" presStyleIdx="2" presStyleCnt="4" custScaleX="213080" custScaleY="101821" custLinFactNeighborX="-81183" custLinFactNeighborY="-5975">
        <dgm:presLayoutVars>
          <dgm:chMax val="0"/>
          <dgm:chPref val="0"/>
          <dgm:bulletEnabled val="1"/>
        </dgm:presLayoutVars>
      </dgm:prSet>
      <dgm:spPr/>
    </dgm:pt>
    <dgm:pt modelId="{D83EB8EB-37A9-4041-A21F-8E1EDFDA0B9F}" type="pres">
      <dgm:prSet presAssocID="{1395B262-90E3-4CB6-8332-00186347155E}" presName="quad4" presStyleLbl="node1" presStyleIdx="3" presStyleCnt="4" custLinFactNeighborX="48025" custLinFactNeighborY="-319">
        <dgm:presLayoutVars>
          <dgm:chMax val="0"/>
          <dgm:chPref val="0"/>
          <dgm:bulletEnabled val="1"/>
        </dgm:presLayoutVars>
      </dgm:prSet>
      <dgm:spPr/>
    </dgm:pt>
  </dgm:ptLst>
  <dgm:cxnLst>
    <dgm:cxn modelId="{BB057B33-5507-4571-9335-8027FCD825E5}" type="presOf" srcId="{73BFFE8C-85F2-4610-B7C2-CBE4CEF61A1D}" destId="{D83EB8EB-37A9-4041-A21F-8E1EDFDA0B9F}" srcOrd="0" destOrd="0" presId="urn:microsoft.com/office/officeart/2005/8/layout/matrix3"/>
    <dgm:cxn modelId="{E9042367-CAEB-4ECD-8B3C-32372F787DB0}" srcId="{1395B262-90E3-4CB6-8332-00186347155E}" destId="{FB9243A4-9051-4930-930F-357AB38EABDC}" srcOrd="0" destOrd="0" parTransId="{847F02F2-CC0A-4EA5-8039-F073DE6123B6}" sibTransId="{A500DAEB-2355-44E1-9664-7F81E0D1ECEA}"/>
    <dgm:cxn modelId="{BC4E6747-7586-4856-88A2-515682E5EBF7}" type="presOf" srcId="{18123C36-16BB-432C-A64E-649F3D0F579C}" destId="{A3F42A43-F713-41DB-A666-4EC2E54BBC53}" srcOrd="0" destOrd="0" presId="urn:microsoft.com/office/officeart/2005/8/layout/matrix3"/>
    <dgm:cxn modelId="{73244967-ABFB-461E-B33C-F238FA3ACCF1}" srcId="{1395B262-90E3-4CB6-8332-00186347155E}" destId="{73BFFE8C-85F2-4610-B7C2-CBE4CEF61A1D}" srcOrd="3" destOrd="0" parTransId="{430B4C82-E701-4F60-A61F-90055520F1D4}" sibTransId="{BB2D1E87-26E5-486F-B600-1E05334DA52C}"/>
    <dgm:cxn modelId="{A3D3CC77-28B7-416F-B082-8998929CF205}" type="presOf" srcId="{FB9243A4-9051-4930-930F-357AB38EABDC}" destId="{E7AEFD42-C51D-4C58-86D6-685A9A5411F2}" srcOrd="0" destOrd="0" presId="urn:microsoft.com/office/officeart/2005/8/layout/matrix3"/>
    <dgm:cxn modelId="{AEAECD90-938B-4AA6-AF98-71DB57FBA29D}" type="presOf" srcId="{1395B262-90E3-4CB6-8332-00186347155E}" destId="{240EACE2-1F3D-41C4-B5EE-E333A65F2DD3}" srcOrd="0" destOrd="0" presId="urn:microsoft.com/office/officeart/2005/8/layout/matrix3"/>
    <dgm:cxn modelId="{F59D199D-9B88-4482-ABB6-D3CB79F0AED7}" srcId="{1395B262-90E3-4CB6-8332-00186347155E}" destId="{22AAC27A-780E-401A-9FD7-B0A6867FF617}" srcOrd="2" destOrd="0" parTransId="{9E607487-4312-47CA-9D03-AE6B6893F0C9}" sibTransId="{10A27B6F-415A-4EB1-846F-A9B7F3ADFDAD}"/>
    <dgm:cxn modelId="{5C8572B2-E4C0-4E9E-B8DE-B2E0FD1D6659}" srcId="{1395B262-90E3-4CB6-8332-00186347155E}" destId="{18123C36-16BB-432C-A64E-649F3D0F579C}" srcOrd="1" destOrd="0" parTransId="{1AAF6D7C-0F27-4401-9F20-2226F977736D}" sibTransId="{4CD7C1DE-9B79-4E2B-AE04-E83DE4FDE1E1}"/>
    <dgm:cxn modelId="{9E5D21CF-2329-46C2-8139-187A3A2F5B3D}" type="presOf" srcId="{22AAC27A-780E-401A-9FD7-B0A6867FF617}" destId="{E39A4675-E47C-478E-AC61-4AF947B43ADF}" srcOrd="0" destOrd="0" presId="urn:microsoft.com/office/officeart/2005/8/layout/matrix3"/>
    <dgm:cxn modelId="{28FCC75F-FC4D-4A6D-BE3F-E7A2C364DAE7}" type="presParOf" srcId="{240EACE2-1F3D-41C4-B5EE-E333A65F2DD3}" destId="{FAA06F4E-B876-4DE2-8E22-362D41AAA8B2}" srcOrd="0" destOrd="0" presId="urn:microsoft.com/office/officeart/2005/8/layout/matrix3"/>
    <dgm:cxn modelId="{201F0D94-4109-478F-A036-BCCA20E9F5DA}" type="presParOf" srcId="{240EACE2-1F3D-41C4-B5EE-E333A65F2DD3}" destId="{E7AEFD42-C51D-4C58-86D6-685A9A5411F2}" srcOrd="1" destOrd="0" presId="urn:microsoft.com/office/officeart/2005/8/layout/matrix3"/>
    <dgm:cxn modelId="{166D9B19-86EF-4107-BCFA-E46F8929117C}" type="presParOf" srcId="{240EACE2-1F3D-41C4-B5EE-E333A65F2DD3}" destId="{A3F42A43-F713-41DB-A666-4EC2E54BBC53}" srcOrd="2" destOrd="0" presId="urn:microsoft.com/office/officeart/2005/8/layout/matrix3"/>
    <dgm:cxn modelId="{4628B02D-9C70-486C-BBCE-14B2E4C9185C}" type="presParOf" srcId="{240EACE2-1F3D-41C4-B5EE-E333A65F2DD3}" destId="{E39A4675-E47C-478E-AC61-4AF947B43ADF}" srcOrd="3" destOrd="0" presId="urn:microsoft.com/office/officeart/2005/8/layout/matrix3"/>
    <dgm:cxn modelId="{8C7182EC-B925-4AD6-803D-88C0D2808926}" type="presParOf" srcId="{240EACE2-1F3D-41C4-B5EE-E333A65F2DD3}" destId="{D83EB8EB-37A9-4041-A21F-8E1EDFDA0B9F}"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06F4E-B876-4DE2-8E22-362D41AAA8B2}">
      <dsp:nvSpPr>
        <dsp:cNvPr id="0" name=""/>
        <dsp:cNvSpPr/>
      </dsp:nvSpPr>
      <dsp:spPr>
        <a:xfrm>
          <a:off x="2239305" y="0"/>
          <a:ext cx="7712743" cy="537009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EFD42-C51D-4C58-86D6-685A9A5411F2}">
      <dsp:nvSpPr>
        <dsp:cNvPr id="0" name=""/>
        <dsp:cNvSpPr/>
      </dsp:nvSpPr>
      <dsp:spPr>
        <a:xfrm>
          <a:off x="1035377" y="390886"/>
          <a:ext cx="4450695" cy="194036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Arial" panose="020B0604020202020204" pitchFamily="34" charset="0"/>
              <a:cs typeface="Arial" panose="020B0604020202020204" pitchFamily="34" charset="0"/>
            </a:rPr>
            <a:t>Dataset contains one of the used car company sales.</a:t>
          </a:r>
          <a:endParaRPr lang="en-IN" sz="2800" kern="1200" dirty="0">
            <a:solidFill>
              <a:schemeClr val="tx1"/>
            </a:solidFill>
            <a:latin typeface="Arial" panose="020B0604020202020204" pitchFamily="34" charset="0"/>
            <a:cs typeface="Arial" panose="020B0604020202020204" pitchFamily="34" charset="0"/>
          </a:endParaRPr>
        </a:p>
      </dsp:txBody>
      <dsp:txXfrm>
        <a:off x="1130098" y="485607"/>
        <a:ext cx="4261253" cy="1750919"/>
      </dsp:txXfrm>
    </dsp:sp>
    <dsp:sp modelId="{A3F42A43-F713-41DB-A666-4EC2E54BBC53}">
      <dsp:nvSpPr>
        <dsp:cNvPr id="0" name=""/>
        <dsp:cNvSpPr/>
      </dsp:nvSpPr>
      <dsp:spPr>
        <a:xfrm>
          <a:off x="7182356" y="393902"/>
          <a:ext cx="2094336" cy="209433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Arial" panose="020B0604020202020204" pitchFamily="34" charset="0"/>
              <a:cs typeface="Arial" panose="020B0604020202020204" pitchFamily="34" charset="0"/>
            </a:rPr>
            <a:t>It contains approx. 9k records.</a:t>
          </a:r>
          <a:endParaRPr lang="en-IN" sz="2800" kern="1200" dirty="0">
            <a:solidFill>
              <a:schemeClr val="tx1"/>
            </a:solidFill>
            <a:latin typeface="Arial" panose="020B0604020202020204" pitchFamily="34" charset="0"/>
            <a:cs typeface="Arial" panose="020B0604020202020204" pitchFamily="34" charset="0"/>
          </a:endParaRPr>
        </a:p>
      </dsp:txBody>
      <dsp:txXfrm>
        <a:off x="7284593" y="496139"/>
        <a:ext cx="1889862" cy="1889862"/>
      </dsp:txXfrm>
    </dsp:sp>
    <dsp:sp modelId="{E39A4675-E47C-478E-AC61-4AF947B43ADF}">
      <dsp:nvSpPr>
        <dsp:cNvPr id="0" name=""/>
        <dsp:cNvSpPr/>
      </dsp:nvSpPr>
      <dsp:spPr>
        <a:xfrm>
          <a:off x="1036728" y="2621392"/>
          <a:ext cx="4462612" cy="21324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Arial" panose="020B0604020202020204" pitchFamily="34" charset="0"/>
              <a:cs typeface="Arial" panose="020B0604020202020204" pitchFamily="34" charset="0"/>
            </a:rPr>
            <a:t>Few decades sale History available on this Dataset.</a:t>
          </a:r>
          <a:endParaRPr lang="en-IN" sz="2800" kern="1200" dirty="0">
            <a:solidFill>
              <a:schemeClr val="tx1"/>
            </a:solidFill>
            <a:latin typeface="Arial" panose="020B0604020202020204" pitchFamily="34" charset="0"/>
            <a:cs typeface="Arial" panose="020B0604020202020204" pitchFamily="34" charset="0"/>
          </a:endParaRPr>
        </a:p>
      </dsp:txBody>
      <dsp:txXfrm>
        <a:off x="1140827" y="2725491"/>
        <a:ext cx="4254414" cy="1924276"/>
      </dsp:txXfrm>
    </dsp:sp>
    <dsp:sp modelId="{D83EB8EB-37A9-4041-A21F-8E1EDFDA0B9F}">
      <dsp:nvSpPr>
        <dsp:cNvPr id="0" name=""/>
        <dsp:cNvSpPr/>
      </dsp:nvSpPr>
      <dsp:spPr>
        <a:xfrm>
          <a:off x="7182356" y="2758917"/>
          <a:ext cx="2094336" cy="209433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Arial" panose="020B0604020202020204" pitchFamily="34" charset="0"/>
              <a:cs typeface="Arial" panose="020B0604020202020204" pitchFamily="34" charset="0"/>
            </a:rPr>
            <a:t>Visual Data Analysis.</a:t>
          </a:r>
          <a:endParaRPr lang="en-IN" sz="2800" kern="1200" dirty="0">
            <a:solidFill>
              <a:schemeClr val="tx1"/>
            </a:solidFill>
            <a:latin typeface="Arial" panose="020B0604020202020204" pitchFamily="34" charset="0"/>
            <a:cs typeface="Arial" panose="020B0604020202020204" pitchFamily="34" charset="0"/>
          </a:endParaRPr>
        </a:p>
      </dsp:txBody>
      <dsp:txXfrm>
        <a:off x="7284593" y="2861154"/>
        <a:ext cx="1889862" cy="188986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F12DEE-807E-B9FA-F74D-ADFC63F1E8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7DC09B2-E981-2E9A-379D-06531A2FE1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4F11EF-82A7-4B08-99FB-AF20B736476E}" type="datetimeFigureOut">
              <a:rPr lang="en-IN" smtClean="0"/>
              <a:t>13-10-2022</a:t>
            </a:fld>
            <a:endParaRPr lang="en-IN"/>
          </a:p>
        </p:txBody>
      </p:sp>
      <p:sp>
        <p:nvSpPr>
          <p:cNvPr id="4" name="Footer Placeholder 3">
            <a:extLst>
              <a:ext uri="{FF2B5EF4-FFF2-40B4-BE49-F238E27FC236}">
                <a16:creationId xmlns:a16="http://schemas.microsoft.com/office/drawing/2014/main" id="{EC3CDAEE-39E1-8A44-85DE-B23768335B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BF6C3FC-CC32-EAEC-61D3-18646776B3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4808C2-E4C9-4814-B9C0-0773CA421A34}" type="slidenum">
              <a:rPr lang="en-IN" smtClean="0"/>
              <a:t>‹#›</a:t>
            </a:fld>
            <a:endParaRPr lang="en-IN"/>
          </a:p>
        </p:txBody>
      </p:sp>
    </p:spTree>
    <p:extLst>
      <p:ext uri="{BB962C8B-B14F-4D97-AF65-F5344CB8AC3E}">
        <p14:creationId xmlns:p14="http://schemas.microsoft.com/office/powerpoint/2010/main" val="32449170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394BF-1AB4-45EE-8757-FDCAA8DE6D01}" type="datetimeFigureOut">
              <a:rPr lang="en-IN" smtClean="0"/>
              <a:t>13-10-2022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EA641-E0CB-4FB3-AE03-17668A0EB7CF}" type="slidenum">
              <a:rPr lang="en-IN" smtClean="0"/>
              <a:t>‹#›</a:t>
            </a:fld>
            <a:endParaRPr lang="en-IN"/>
          </a:p>
        </p:txBody>
      </p:sp>
    </p:spTree>
    <p:extLst>
      <p:ext uri="{BB962C8B-B14F-4D97-AF65-F5344CB8AC3E}">
        <p14:creationId xmlns:p14="http://schemas.microsoft.com/office/powerpoint/2010/main" val="10326131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1309A51-33B3-428A-84EF-772F97192C69}" type="datetime1">
              <a:rPr lang="en-US" smtClean="0"/>
              <a:t>10/13/2022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8379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92930D-F47A-4773-A323-33F74ED42A55}"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7216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62E203-96F7-4812-A726-3A5688AF722B}"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805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2CA4B9-1690-487E-8320-A324F54D4C19}"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33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BE9603-34FE-499A-8C0F-FC77C2804B6A}"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7368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C89B7E-1E62-40F5-A458-0EE7A481684B}"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81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DD9A7-A23B-4A10-A06C-6DCD05DA954D}"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012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798C8-72F7-4F58-9842-C93986EC555A}"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499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241EF-4678-4F1A-AB07-8E8A6358C81E}"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18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9E566B-5DA3-4D93-B79F-8BF7A426248B}"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3322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9EDFA-9154-490B-9403-4FE2437F6534}"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84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9119D-ED30-4554-89B5-C6A1841199BF}"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1121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8FB45-38A4-45BF-B04A-610EFAC1506D}"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5095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5F2F9-01F3-42E3-95EA-79848236C544}"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5417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A5BE84-D8A0-4B40-A255-39D476DA9A75}" type="datetime1">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671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5265B7-145B-4C5D-9EEC-16591377C385}"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024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A8BF7-4692-417F-A0FC-C27B1C6E8653}" type="datetime1">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1669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32C1EE-107D-4705-8B24-36BFF4292998}"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04286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5" name="Date Placeholder 4"/>
          <p:cNvSpPr>
            <a:spLocks noGrp="1"/>
          </p:cNvSpPr>
          <p:nvPr>
            <p:ph type="dt" sz="half" idx="10"/>
          </p:nvPr>
        </p:nvSpPr>
        <p:spPr/>
        <p:txBody>
          <a:bodyPr/>
          <a:lstStyle/>
          <a:p>
            <a:fld id="{9A55F4CF-9DB3-4A86-9339-D2CB6E4FDC68}" type="datetime1">
              <a:rPr lang="en-US" smtClean="0"/>
              <a:t>10/13/2022</a:t>
            </a:fld>
            <a:endParaRPr lang="en-US" dirty="0"/>
          </a:p>
        </p:txBody>
      </p:sp>
    </p:spTree>
    <p:extLst>
      <p:ext uri="{BB962C8B-B14F-4D97-AF65-F5344CB8AC3E}">
        <p14:creationId xmlns:p14="http://schemas.microsoft.com/office/powerpoint/2010/main" val="3743480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13F85A-61B4-41B4-9F38-562753CB89B5}"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3986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5C4026-4314-4416-808E-8D8DDDF54E53}"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81471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B60E7F-A048-4DC7-AF34-ACEC08B7B42E}"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74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41A427-5EA6-4073-A9BF-35B91EF6B731}"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17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3ED716-7836-4AA7-A529-B0A5B6FB3DB1}"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0330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25D9AA-4FBC-4115-A8AB-D3A9287F7CC0}"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28607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E65E0D-EF12-420F-B159-F1EB2F3A9B3D}"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9803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4E87F8-130B-4F9F-AB75-AD712795E3A0}"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369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79B451-B45E-4DF4-BA0C-E9E4C913F237}"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482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A918FC-0FE5-492A-9811-0C332BCD07E2}" type="datetime1">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605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44CECD-71D8-4631-9D32-1F10E1D726B7}"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588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B852C-ADB0-4C8C-83C8-5BA00D5FB504}" type="datetime1">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573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C1F7B-52BE-4D69-A006-CBFAF2F729A5}"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617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D32834-4724-4437-8618-57D150F136EF}" type="datetime1">
              <a:rPr lang="en-US" smtClean="0"/>
              <a:t>10/13/2022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5182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F06498-EA17-4E0C-9E45-CB68640BC58B}" type="datetime1">
              <a:rPr lang="en-US" smtClean="0"/>
              <a:t>10/13/2022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74878290"/>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FD284C-EE66-4C39-8A32-FE8DE996BE6D}" type="datetime1">
              <a:rPr lang="en-US" smtClean="0"/>
              <a:t>10/13/2022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93747653"/>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eputationsciences.com/online-reputation-management-starts-with-business-analysis/"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6" Type="http://schemas.openxmlformats.org/officeDocument/2006/relationships/hyperlink" Target="https://creepyhalloweenimages.com/free_halloween_photos/backgrounds/slides/orange_fibres.htm" TargetMode="External"/><Relationship Id="rId5" Type="http://schemas.openxmlformats.org/officeDocument/2006/relationships/image" Target="../media/image10.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27.jp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hyperlink" Target="https://www.reputationsciences.com/online-reputation-management-starts-with-business-analysis/"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4.xml"/><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creepyhalloweenimages.com/free_halloween_photos/backgrounds/slides/orange_fibres.htm" TargetMode="External"/><Relationship Id="rId4" Type="http://schemas.openxmlformats.org/officeDocument/2006/relationships/diagramLayout" Target="../diagrams/layout1.xml"/><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hyperlink" Target="https://creepyhalloweenimages.com/free_halloween_photos/backgrounds/slides/orange_fibres.htm" TargetMode="External"/><Relationship Id="rId5" Type="http://schemas.openxmlformats.org/officeDocument/2006/relationships/image" Target="../media/image10.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hyperlink" Target="https://creepyhalloweenimages.com/free_halloween_photos/backgrounds/slides/orange_fibres.htm"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713D9C-144F-1951-60C5-6428A36A2A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3" y="2046194"/>
            <a:ext cx="5471012" cy="1021498"/>
          </a:xfrm>
          <a:solidFill>
            <a:srgbClr val="92D050"/>
          </a:solidFill>
        </p:spPr>
        <p:txBody>
          <a:bodyPr>
            <a:normAutofit fontScale="90000"/>
          </a:bodyPr>
          <a:lstStyle/>
          <a:p>
            <a:r>
              <a:rPr lang="en-US" sz="8000" dirty="0"/>
              <a:t>EDA project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2" y="3988176"/>
            <a:ext cx="5471013" cy="1021498"/>
          </a:xfrm>
          <a:solidFill>
            <a:srgbClr val="FFFF99"/>
          </a:solidFill>
        </p:spPr>
        <p:txBody>
          <a:bodyPr>
            <a:normAutofit/>
          </a:bodyPr>
          <a:lstStyle/>
          <a:p>
            <a:r>
              <a:rPr lang="en-US" dirty="0">
                <a:solidFill>
                  <a:schemeClr val="tx1">
                    <a:lumMod val="85000"/>
                    <a:lumOff val="15000"/>
                  </a:schemeClr>
                </a:solidFill>
              </a:rPr>
              <a:t>By - Harsh saurav</a:t>
            </a:r>
            <a:endParaRPr lang="en-US" sz="2400"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B7905040-8C17-5D2B-9A3D-C380380328AC}"/>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solidFill>
                  <a:schemeClr val="tx1"/>
                </a:solidFill>
                <a:latin typeface="Algerian" panose="04020705040A02060702" pitchFamily="82" charset="0"/>
              </a:rPr>
              <a:t>Price</a:t>
            </a:r>
            <a:endParaRPr lang="en-IN" sz="2000" dirty="0"/>
          </a:p>
        </p:txBody>
      </p:sp>
      <p:pic>
        <p:nvPicPr>
          <p:cNvPr id="5124" name="Picture 4">
            <a:extLst>
              <a:ext uri="{FF2B5EF4-FFF2-40B4-BE49-F238E27FC236}">
                <a16:creationId xmlns:a16="http://schemas.microsoft.com/office/drawing/2014/main" id="{86E3C30A-8BF4-06B1-0C8E-D6253D26A3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42" y="1364974"/>
            <a:ext cx="9514736" cy="39646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D206AA-5970-5D38-E7D6-3BE287E6D366}"/>
              </a:ext>
            </a:extLst>
          </p:cNvPr>
          <p:cNvSpPr txBox="1"/>
          <p:nvPr/>
        </p:nvSpPr>
        <p:spPr>
          <a:xfrm>
            <a:off x="1073426" y="5592417"/>
            <a:ext cx="4544834" cy="369332"/>
          </a:xfrm>
          <a:prstGeom prst="rect">
            <a:avLst/>
          </a:prstGeom>
          <a:noFill/>
        </p:spPr>
        <p:txBody>
          <a:bodyPr wrap="none" rtlCol="0">
            <a:spAutoFit/>
          </a:bodyPr>
          <a:lstStyle/>
          <a:p>
            <a:r>
              <a:rPr lang="en-IN" b="0" i="0" dirty="0">
                <a:solidFill>
                  <a:srgbClr val="202124"/>
                </a:solidFill>
                <a:effectLst/>
                <a:latin typeface="arial" panose="020B0604020202020204" pitchFamily="34" charset="0"/>
              </a:rPr>
              <a:t>Car Mean price over the year  is Increase  </a:t>
            </a:r>
            <a:endParaRPr lang="en-IN" dirty="0"/>
          </a:p>
        </p:txBody>
      </p:sp>
      <p:sp>
        <p:nvSpPr>
          <p:cNvPr id="4" name="Slide Number Placeholder 3">
            <a:extLst>
              <a:ext uri="{FF2B5EF4-FFF2-40B4-BE49-F238E27FC236}">
                <a16:creationId xmlns:a16="http://schemas.microsoft.com/office/drawing/2014/main" id="{756A0E97-A246-437F-9D13-804C75960CA4}"/>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188185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Engine type</a:t>
            </a:r>
            <a:endParaRPr lang="en-IN" sz="2000" dirty="0"/>
          </a:p>
        </p:txBody>
      </p:sp>
      <p:pic>
        <p:nvPicPr>
          <p:cNvPr id="6146" name="Picture 2">
            <a:extLst>
              <a:ext uri="{FF2B5EF4-FFF2-40B4-BE49-F238E27FC236}">
                <a16:creationId xmlns:a16="http://schemas.microsoft.com/office/drawing/2014/main" id="{F2B6D92D-A450-2A91-1AB1-0C24941661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5374" y="1936473"/>
            <a:ext cx="4505901" cy="2343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0B382B-E17E-F253-3575-72B3B58B24FA}"/>
              </a:ext>
            </a:extLst>
          </p:cNvPr>
          <p:cNvSpPr txBox="1"/>
          <p:nvPr/>
        </p:nvSpPr>
        <p:spPr>
          <a:xfrm>
            <a:off x="106343" y="2411896"/>
            <a:ext cx="4664601" cy="923330"/>
          </a:xfrm>
          <a:prstGeom prst="rect">
            <a:avLst/>
          </a:prstGeom>
          <a:noFill/>
        </p:spPr>
        <p:txBody>
          <a:bodyPr wrap="square" rtlCol="0">
            <a:spAutoFit/>
          </a:bodyPr>
          <a:lstStyle/>
          <a:p>
            <a:pPr marL="285750" indent="-285750">
              <a:buFont typeface="Arial" panose="020B0604020202020204" pitchFamily="34" charset="0"/>
              <a:buChar char="•"/>
            </a:pPr>
            <a:r>
              <a:rPr lang="en-IN" dirty="0"/>
              <a:t>Gas and Diesel engine provides higher mileage.</a:t>
            </a:r>
          </a:p>
          <a:p>
            <a:pPr marL="285750" indent="-285750">
              <a:buFont typeface="Arial" panose="020B0604020202020204" pitchFamily="34" charset="0"/>
              <a:buChar char="•"/>
            </a:pPr>
            <a:endParaRPr lang="en-IN" dirty="0"/>
          </a:p>
        </p:txBody>
      </p:sp>
      <p:pic>
        <p:nvPicPr>
          <p:cNvPr id="6148" name="Picture 4">
            <a:extLst>
              <a:ext uri="{FF2B5EF4-FFF2-40B4-BE49-F238E27FC236}">
                <a16:creationId xmlns:a16="http://schemas.microsoft.com/office/drawing/2014/main" id="{275E0805-139C-BFDE-A256-7C9CC4A54B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674" y="4280452"/>
            <a:ext cx="4664601" cy="25742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4D6339-0FF7-8830-9272-A907839982FF}"/>
              </a:ext>
            </a:extLst>
          </p:cNvPr>
          <p:cNvSpPr txBox="1"/>
          <p:nvPr/>
        </p:nvSpPr>
        <p:spPr>
          <a:xfrm>
            <a:off x="106343" y="4518991"/>
            <a:ext cx="4240332" cy="369332"/>
          </a:xfrm>
          <a:prstGeom prst="rect">
            <a:avLst/>
          </a:prstGeom>
          <a:noFill/>
        </p:spPr>
        <p:txBody>
          <a:bodyPr wrap="square" rtlCol="0">
            <a:spAutoFit/>
          </a:bodyPr>
          <a:lstStyle/>
          <a:p>
            <a:pPr marL="285750" indent="-285750">
              <a:buFont typeface="Arial" panose="020B0604020202020204" pitchFamily="34" charset="0"/>
              <a:buChar char="•"/>
            </a:pPr>
            <a:r>
              <a:rPr lang="en-IN" dirty="0"/>
              <a:t>Gas car are more affordable.</a:t>
            </a:r>
          </a:p>
        </p:txBody>
      </p:sp>
      <p:sp>
        <p:nvSpPr>
          <p:cNvPr id="6" name="Slide Number Placeholder 5">
            <a:extLst>
              <a:ext uri="{FF2B5EF4-FFF2-40B4-BE49-F238E27FC236}">
                <a16:creationId xmlns:a16="http://schemas.microsoft.com/office/drawing/2014/main" id="{6ED88942-2876-3ACD-43DE-C05D247A805E}"/>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73373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body</a:t>
            </a:r>
            <a:endParaRPr lang="en-IN" sz="2000" dirty="0"/>
          </a:p>
        </p:txBody>
      </p:sp>
      <p:pic>
        <p:nvPicPr>
          <p:cNvPr id="7170" name="Picture 2">
            <a:extLst>
              <a:ext uri="{FF2B5EF4-FFF2-40B4-BE49-F238E27FC236}">
                <a16:creationId xmlns:a16="http://schemas.microsoft.com/office/drawing/2014/main" id="{B6726C7F-1911-6BB5-18F8-EEA0AE7552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74" y="1543110"/>
            <a:ext cx="7719047" cy="44927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89A39E-4345-6849-17A0-F9B712FE2475}"/>
              </a:ext>
            </a:extLst>
          </p:cNvPr>
          <p:cNvSpPr txBox="1"/>
          <p:nvPr/>
        </p:nvSpPr>
        <p:spPr>
          <a:xfrm>
            <a:off x="1711466" y="6101834"/>
            <a:ext cx="4084773" cy="369332"/>
          </a:xfrm>
          <a:prstGeom prst="rect">
            <a:avLst/>
          </a:prstGeom>
          <a:noFill/>
        </p:spPr>
        <p:txBody>
          <a:bodyPr wrap="none" rtlCol="0">
            <a:spAutoFit/>
          </a:bodyPr>
          <a:lstStyle/>
          <a:p>
            <a:r>
              <a:rPr lang="en-IN" dirty="0"/>
              <a:t>Most of the car preferred Front drive.</a:t>
            </a:r>
          </a:p>
        </p:txBody>
      </p:sp>
      <p:sp>
        <p:nvSpPr>
          <p:cNvPr id="4" name="Slide Number Placeholder 3">
            <a:extLst>
              <a:ext uri="{FF2B5EF4-FFF2-40B4-BE49-F238E27FC236}">
                <a16:creationId xmlns:a16="http://schemas.microsoft.com/office/drawing/2014/main" id="{E34C0CB5-5337-792E-391F-30EB2346E1C8}"/>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246993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Registration</a:t>
            </a:r>
            <a:endParaRPr lang="en-IN" sz="2000" dirty="0"/>
          </a:p>
        </p:txBody>
      </p:sp>
      <p:pic>
        <p:nvPicPr>
          <p:cNvPr id="8194" name="Picture 2">
            <a:extLst>
              <a:ext uri="{FF2B5EF4-FFF2-40B4-BE49-F238E27FC236}">
                <a16:creationId xmlns:a16="http://schemas.microsoft.com/office/drawing/2014/main" id="{8CEE80DC-87BC-75D7-7830-D99634574F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37" y="1961322"/>
            <a:ext cx="4394772" cy="38298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942DF81-034D-2F4A-7875-16C6235496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4610" y="1961322"/>
            <a:ext cx="4214190" cy="3717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CCB67E-C3B2-8AEC-1B33-B5A08283A6FA}"/>
              </a:ext>
            </a:extLst>
          </p:cNvPr>
          <p:cNvSpPr txBox="1"/>
          <p:nvPr/>
        </p:nvSpPr>
        <p:spPr>
          <a:xfrm>
            <a:off x="954158" y="1591990"/>
            <a:ext cx="3670851" cy="369332"/>
          </a:xfrm>
          <a:prstGeom prst="rect">
            <a:avLst/>
          </a:prstGeom>
          <a:noFill/>
        </p:spPr>
        <p:txBody>
          <a:bodyPr wrap="square" rtlCol="0">
            <a:spAutoFit/>
          </a:bodyPr>
          <a:lstStyle/>
          <a:p>
            <a:pPr algn="ctr"/>
            <a:r>
              <a:rPr lang="en-IN" b="1" dirty="0">
                <a:latin typeface="Arial Black" panose="020B0A04020102020204" pitchFamily="34" charset="0"/>
              </a:rPr>
              <a:t>BEFORE</a:t>
            </a:r>
            <a:endParaRPr lang="en-IN" dirty="0"/>
          </a:p>
        </p:txBody>
      </p:sp>
      <p:sp>
        <p:nvSpPr>
          <p:cNvPr id="7" name="TextBox 6">
            <a:extLst>
              <a:ext uri="{FF2B5EF4-FFF2-40B4-BE49-F238E27FC236}">
                <a16:creationId xmlns:a16="http://schemas.microsoft.com/office/drawing/2014/main" id="{A9B06B32-3C5D-3996-72B7-EC853141BF99}"/>
              </a:ext>
            </a:extLst>
          </p:cNvPr>
          <p:cNvSpPr txBox="1"/>
          <p:nvPr/>
        </p:nvSpPr>
        <p:spPr>
          <a:xfrm>
            <a:off x="5936974" y="1591990"/>
            <a:ext cx="3511825" cy="646331"/>
          </a:xfrm>
          <a:prstGeom prst="rect">
            <a:avLst/>
          </a:prstGeom>
          <a:noFill/>
        </p:spPr>
        <p:txBody>
          <a:bodyPr wrap="square" rtlCol="0">
            <a:spAutoFit/>
          </a:bodyPr>
          <a:lstStyle/>
          <a:p>
            <a:pPr algn="ctr"/>
            <a:r>
              <a:rPr lang="en-IN" dirty="0">
                <a:latin typeface="Arial Black" panose="020B0A04020102020204" pitchFamily="34" charset="0"/>
              </a:rPr>
              <a:t>AFTER</a:t>
            </a:r>
          </a:p>
          <a:p>
            <a:endParaRPr lang="en-IN" dirty="0"/>
          </a:p>
        </p:txBody>
      </p:sp>
      <p:sp>
        <p:nvSpPr>
          <p:cNvPr id="8" name="TextBox 7">
            <a:extLst>
              <a:ext uri="{FF2B5EF4-FFF2-40B4-BE49-F238E27FC236}">
                <a16:creationId xmlns:a16="http://schemas.microsoft.com/office/drawing/2014/main" id="{0C02C259-5C60-4290-AE47-654183F330F5}"/>
              </a:ext>
            </a:extLst>
          </p:cNvPr>
          <p:cNvSpPr txBox="1"/>
          <p:nvPr/>
        </p:nvSpPr>
        <p:spPr>
          <a:xfrm>
            <a:off x="954157" y="5897217"/>
            <a:ext cx="7832033" cy="646331"/>
          </a:xfrm>
          <a:prstGeom prst="rect">
            <a:avLst/>
          </a:prstGeom>
          <a:noFill/>
        </p:spPr>
        <p:txBody>
          <a:bodyPr wrap="square" rtlCol="0">
            <a:spAutoFit/>
          </a:bodyPr>
          <a:lstStyle/>
          <a:p>
            <a:pPr algn="ctr"/>
            <a:r>
              <a:rPr lang="en-IN" dirty="0">
                <a:latin typeface="Arial" panose="020B0604020202020204" pitchFamily="34" charset="0"/>
                <a:cs typeface="Arial" panose="020B0604020202020204" pitchFamily="34" charset="0"/>
              </a:rPr>
              <a:t>Car without registration price is very less than the car registration price.</a:t>
            </a:r>
          </a:p>
          <a:p>
            <a:pPr algn="ctr"/>
            <a:r>
              <a:rPr lang="en-IN" dirty="0">
                <a:latin typeface="Arial" panose="020B0604020202020204" pitchFamily="34" charset="0"/>
                <a:cs typeface="Arial" panose="020B0604020202020204" pitchFamily="34" charset="0"/>
              </a:rPr>
              <a:t>I considered in analysis only those </a:t>
            </a:r>
            <a:r>
              <a:rPr lang="en-US" b="0" i="0" dirty="0">
                <a:solidFill>
                  <a:srgbClr val="000000"/>
                </a:solidFill>
                <a:effectLst/>
                <a:latin typeface="Arial" panose="020B0604020202020204" pitchFamily="34" charset="0"/>
                <a:cs typeface="Arial" panose="020B0604020202020204" pitchFamily="34" charset="0"/>
              </a:rPr>
              <a:t>vehicles</a:t>
            </a:r>
            <a:r>
              <a:rPr lang="en-IN" dirty="0">
                <a:latin typeface="Arial" panose="020B0604020202020204" pitchFamily="34" charset="0"/>
                <a:cs typeface="Arial" panose="020B0604020202020204" pitchFamily="34" charset="0"/>
              </a:rPr>
              <a:t> whose </a:t>
            </a:r>
            <a:r>
              <a:rPr lang="en-US" dirty="0">
                <a:solidFill>
                  <a:srgbClr val="000000"/>
                </a:solidFill>
                <a:latin typeface="Arial" panose="020B0604020202020204" pitchFamily="34" charset="0"/>
                <a:cs typeface="Arial" panose="020B0604020202020204" pitchFamily="34" charset="0"/>
              </a:rPr>
              <a:t>registration is done</a:t>
            </a:r>
            <a:r>
              <a:rPr lang="en-IN" dirty="0">
                <a:latin typeface="Arial" panose="020B0604020202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46369C7A-C98F-8781-40E9-CE5B9A67B024}"/>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98980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D329C30-C913-C8E8-627D-5AF5D4314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51" y="1936474"/>
            <a:ext cx="3976357" cy="2317490"/>
          </a:xfrm>
          <a:prstGeom prst="rect">
            <a:avLst/>
          </a:prstGeom>
        </p:spPr>
      </p:pic>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4">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Correlation</a:t>
            </a:r>
            <a:endParaRPr lang="en-IN" sz="2000" dirty="0"/>
          </a:p>
        </p:txBody>
      </p:sp>
      <p:pic>
        <p:nvPicPr>
          <p:cNvPr id="1026" name="Picture 2">
            <a:extLst>
              <a:ext uri="{FF2B5EF4-FFF2-40B4-BE49-F238E27FC236}">
                <a16:creationId xmlns:a16="http://schemas.microsoft.com/office/drawing/2014/main" id="{DB2F3792-6C49-E99F-DC99-654AE2AC5F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87" y="1714501"/>
            <a:ext cx="5870713" cy="3667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7488F46-5237-7516-77BF-25B357353DDF}"/>
              </a:ext>
            </a:extLst>
          </p:cNvPr>
          <p:cNvSpPr txBox="1"/>
          <p:nvPr/>
        </p:nvSpPr>
        <p:spPr>
          <a:xfrm>
            <a:off x="503583" y="5552661"/>
            <a:ext cx="9157763"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between mileage vs price or Year is negative but The correlation between </a:t>
            </a:r>
          </a:p>
          <a:p>
            <a:r>
              <a:rPr lang="en-US" dirty="0" err="1">
                <a:latin typeface="Arial" panose="020B0604020202020204" pitchFamily="34" charset="0"/>
                <a:cs typeface="Arial" panose="020B0604020202020204" pitchFamily="34" charset="0"/>
              </a:rPr>
              <a:t>engV</a:t>
            </a:r>
            <a:r>
              <a:rPr lang="en-US" dirty="0">
                <a:latin typeface="Arial" panose="020B0604020202020204" pitchFamily="34" charset="0"/>
                <a:cs typeface="Arial" panose="020B0604020202020204" pitchFamily="34" charset="0"/>
              </a:rPr>
              <a:t> vs Price which is positive.</a:t>
            </a:r>
            <a:endParaRPr lang="en-IN"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D996992-0B49-71C1-A6CE-D1313F316D48}"/>
              </a:ext>
            </a:extLst>
          </p:cNvPr>
          <p:cNvSpPr txBox="1"/>
          <p:nvPr/>
        </p:nvSpPr>
        <p:spPr>
          <a:xfrm>
            <a:off x="569843" y="1497496"/>
            <a:ext cx="4439479" cy="369332"/>
          </a:xfrm>
          <a:prstGeom prst="rect">
            <a:avLst/>
          </a:prstGeom>
          <a:noFill/>
        </p:spPr>
        <p:txBody>
          <a:bodyPr wrap="square" rtlCol="0">
            <a:spAutoFit/>
          </a:bodyPr>
          <a:lstStyle/>
          <a:p>
            <a:pPr algn="ctr"/>
            <a:r>
              <a:rPr lang="en-US" b="1" dirty="0"/>
              <a:t>Heat Map</a:t>
            </a:r>
            <a:endParaRPr lang="en-IN" b="1" dirty="0"/>
          </a:p>
        </p:txBody>
      </p:sp>
      <p:sp>
        <p:nvSpPr>
          <p:cNvPr id="24" name="Slide Number Placeholder 23">
            <a:extLst>
              <a:ext uri="{FF2B5EF4-FFF2-40B4-BE49-F238E27FC236}">
                <a16:creationId xmlns:a16="http://schemas.microsoft.com/office/drawing/2014/main" id="{6FE8CEE6-78A4-0888-A7D5-8C50AF56745F}"/>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165057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Conclusion</a:t>
            </a:r>
            <a:endParaRPr lang="en-IN" sz="2000" dirty="0"/>
          </a:p>
        </p:txBody>
      </p:sp>
      <p:sp>
        <p:nvSpPr>
          <p:cNvPr id="2" name="TextBox 1">
            <a:extLst>
              <a:ext uri="{FF2B5EF4-FFF2-40B4-BE49-F238E27FC236}">
                <a16:creationId xmlns:a16="http://schemas.microsoft.com/office/drawing/2014/main" id="{AF2E02E0-8A11-C2B6-0AC0-41ED8BD5C67A}"/>
              </a:ext>
            </a:extLst>
          </p:cNvPr>
          <p:cNvSpPr txBox="1"/>
          <p:nvPr/>
        </p:nvSpPr>
        <p:spPr>
          <a:xfrm>
            <a:off x="106342" y="1364974"/>
            <a:ext cx="9435548" cy="523220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2007 </a:t>
            </a:r>
            <a:r>
              <a:rPr lang="en-US" sz="1400" dirty="0">
                <a:latin typeface="Arial" panose="020B0604020202020204" pitchFamily="34" charset="0"/>
                <a:cs typeface="Arial" panose="020B0604020202020204" pitchFamily="34" charset="0"/>
              </a:rPr>
              <a:t>and </a:t>
            </a:r>
            <a:r>
              <a:rPr lang="en-US" sz="1400" b="1" dirty="0">
                <a:latin typeface="Arial" panose="020B0604020202020204" pitchFamily="34" charset="0"/>
                <a:cs typeface="Arial" panose="020B0604020202020204" pitchFamily="34" charset="0"/>
              </a:rPr>
              <a:t>2008</a:t>
            </a:r>
            <a:r>
              <a:rPr lang="en-US" sz="1400" dirty="0">
                <a:latin typeface="Arial" panose="020B0604020202020204" pitchFamily="34" charset="0"/>
                <a:cs typeface="Arial" panose="020B0604020202020204" pitchFamily="34" charset="0"/>
              </a:rPr>
              <a:t> car Volume is </a:t>
            </a:r>
            <a:r>
              <a:rPr lang="en-US" sz="1400" b="1" dirty="0">
                <a:latin typeface="Arial" panose="020B0604020202020204" pitchFamily="34" charset="0"/>
                <a:cs typeface="Arial" panose="020B0604020202020204" pitchFamily="34" charset="0"/>
              </a:rPr>
              <a:t>higher</a:t>
            </a:r>
            <a:r>
              <a:rPr lang="en-US" sz="1400" dirty="0">
                <a:latin typeface="Arial" panose="020B0604020202020204" pitchFamily="34" charset="0"/>
                <a:cs typeface="Arial" panose="020B0604020202020204" pitchFamily="34" charset="0"/>
              </a:rPr>
              <a:t> than all years.</a:t>
            </a:r>
          </a:p>
          <a:p>
            <a:pPr marL="285750" indent="-285750">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Volkswagen, Mercedes-Benz and BMW</a:t>
            </a:r>
            <a:r>
              <a:rPr lang="en-US" sz="1400" dirty="0">
                <a:latin typeface="Arial" panose="020B0604020202020204" pitchFamily="34" charset="0"/>
                <a:cs typeface="Arial" panose="020B0604020202020204" pitchFamily="34" charset="0"/>
              </a:rPr>
              <a:t>  are the Top 3  car selling brand.</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Most cars happening price range is between </a:t>
            </a:r>
            <a:r>
              <a:rPr lang="en-US" sz="1400" b="1" dirty="0">
                <a:latin typeface="Arial" panose="020B0604020202020204" pitchFamily="34" charset="0"/>
                <a:cs typeface="Arial" panose="020B0604020202020204" pitchFamily="34" charset="0"/>
              </a:rPr>
              <a:t>2000 to 15000 </a:t>
            </a:r>
            <a:r>
              <a:rPr lang="en-US" sz="1400" dirty="0">
                <a:latin typeface="Arial" panose="020B0604020202020204" pitchFamily="34" charset="0"/>
                <a:cs typeface="Arial" panose="020B0604020202020204" pitchFamily="34" charset="0"/>
              </a:rPr>
              <a:t>.</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There are very few cars sold in </a:t>
            </a:r>
            <a:r>
              <a:rPr lang="en-US" sz="1400" b="1" dirty="0">
                <a:latin typeface="Arial" panose="020B0604020202020204" pitchFamily="34" charset="0"/>
                <a:cs typeface="Arial" panose="020B0604020202020204" pitchFamily="34" charset="0"/>
              </a:rPr>
              <a:t>20000 to 33000</a:t>
            </a:r>
            <a:r>
              <a:rPr lang="en-US" sz="1400" dirty="0">
                <a:latin typeface="Arial" panose="020B0604020202020204" pitchFamily="34" charset="0"/>
                <a:cs typeface="Arial" panose="020B0604020202020204" pitchFamily="34" charset="0"/>
              </a:rPr>
              <a:t> price bracket, which is best competitive price range.</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Most cars happening Mileage range is belong to </a:t>
            </a:r>
            <a:r>
              <a:rPr lang="en-US" sz="1400" b="1" dirty="0">
                <a:latin typeface="Arial" panose="020B0604020202020204" pitchFamily="34" charset="0"/>
                <a:cs typeface="Arial" panose="020B0604020202020204" pitchFamily="34" charset="0"/>
              </a:rPr>
              <a:t>50 to 200 </a:t>
            </a:r>
            <a:r>
              <a:rPr lang="en-US" sz="1400" dirty="0">
                <a:latin typeface="Arial" panose="020B0604020202020204" pitchFamily="34" charset="0"/>
                <a:cs typeface="Arial" panose="020B0604020202020204" pitchFamily="34" charset="0"/>
              </a:rPr>
              <a:t>and very less Cars in range of after </a:t>
            </a:r>
            <a:r>
              <a:rPr lang="en-US" sz="1400" b="1" dirty="0">
                <a:latin typeface="Arial" panose="020B0604020202020204" pitchFamily="34" charset="0"/>
                <a:cs typeface="Arial" panose="020B0604020202020204" pitchFamily="34" charset="0"/>
              </a:rPr>
              <a:t>250.</a:t>
            </a:r>
          </a:p>
          <a:p>
            <a:pPr marL="285750" indent="-285750">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Gas and Diesel</a:t>
            </a:r>
            <a:r>
              <a:rPr lang="en-US" sz="1400" dirty="0">
                <a:latin typeface="Arial" panose="020B0604020202020204" pitchFamily="34" charset="0"/>
                <a:cs typeface="Arial" panose="020B0604020202020204" pitchFamily="34" charset="0"/>
              </a:rPr>
              <a:t> engine provides higher mileage.</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Even with affordable price range, </a:t>
            </a:r>
            <a:r>
              <a:rPr lang="en-US" sz="1400" b="1" dirty="0">
                <a:latin typeface="Arial" panose="020B0604020202020204" pitchFamily="34" charset="0"/>
                <a:cs typeface="Arial" panose="020B0604020202020204" pitchFamily="34" charset="0"/>
              </a:rPr>
              <a:t>gas engine type </a:t>
            </a:r>
            <a:r>
              <a:rPr lang="en-US" sz="1400" dirty="0">
                <a:latin typeface="Arial" panose="020B0604020202020204" pitchFamily="34" charset="0"/>
                <a:cs typeface="Arial" panose="020B0604020202020204" pitchFamily="34" charset="0"/>
              </a:rPr>
              <a:t>cars are least preferred.</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Front </a:t>
            </a:r>
            <a:r>
              <a:rPr lang="en-US" sz="1400" dirty="0">
                <a:latin typeface="Arial" panose="020B0604020202020204" pitchFamily="34" charset="0"/>
                <a:cs typeface="Arial" panose="020B0604020202020204" pitchFamily="34" charset="0"/>
              </a:rPr>
              <a:t>wheel drive cars mostly opted by customers. </a:t>
            </a:r>
            <a:r>
              <a:rPr lang="en-US" sz="1400" b="1" dirty="0">
                <a:latin typeface="Arial" panose="020B0604020202020204" pitchFamily="34" charset="0"/>
                <a:cs typeface="Arial" panose="020B0604020202020204" pitchFamily="34" charset="0"/>
              </a:rPr>
              <a:t>Back </a:t>
            </a:r>
            <a:r>
              <a:rPr lang="en-US" sz="1400" dirty="0">
                <a:latin typeface="Arial" panose="020B0604020202020204" pitchFamily="34" charset="0"/>
                <a:cs typeface="Arial" panose="020B0604020202020204" pitchFamily="34" charset="0"/>
              </a:rPr>
              <a:t>wheel drive car sales are very least preferred by customers</a:t>
            </a:r>
            <a:r>
              <a:rPr lang="en-US" sz="1400" b="1" dirty="0">
                <a:latin typeface="Arial" panose="020B0604020202020204" pitchFamily="34" charset="0"/>
                <a:cs typeface="Arial" panose="020B0604020202020204" pitchFamily="34" charset="0"/>
              </a:rPr>
              <a:t>.</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 Most preferred engine types are </a:t>
            </a:r>
            <a:r>
              <a:rPr lang="en-US" sz="1400" b="1" dirty="0">
                <a:latin typeface="Arial" panose="020B0604020202020204" pitchFamily="34" charset="0"/>
                <a:cs typeface="Arial" panose="020B0604020202020204" pitchFamily="34" charset="0"/>
              </a:rPr>
              <a:t>Petrol and Diesel</a:t>
            </a:r>
            <a:r>
              <a:rPr lang="en-US" sz="1400" dirty="0">
                <a:latin typeface="Arial" panose="020B0604020202020204" pitchFamily="34" charset="0"/>
                <a:cs typeface="Arial" panose="020B0604020202020204" pitchFamily="34" charset="0"/>
              </a:rPr>
              <a:t>.</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Irrespective of tenure, </a:t>
            </a:r>
            <a:r>
              <a:rPr lang="en-US" sz="1400" b="1" dirty="0">
                <a:latin typeface="Arial" panose="020B0604020202020204" pitchFamily="34" charset="0"/>
                <a:cs typeface="Arial" panose="020B0604020202020204" pitchFamily="34" charset="0"/>
              </a:rPr>
              <a:t>Sedans </a:t>
            </a:r>
            <a:r>
              <a:rPr lang="en-US" sz="1400" dirty="0">
                <a:latin typeface="Arial" panose="020B0604020202020204" pitchFamily="34" charset="0"/>
                <a:cs typeface="Arial" panose="020B0604020202020204" pitchFamily="34" charset="0"/>
              </a:rPr>
              <a:t>are always on demand follows with </a:t>
            </a:r>
            <a:r>
              <a:rPr lang="en-US" sz="1400" b="1" dirty="0">
                <a:latin typeface="Arial" panose="020B0604020202020204" pitchFamily="34" charset="0"/>
                <a:cs typeface="Arial" panose="020B0604020202020204" pitchFamily="34" charset="0"/>
              </a:rPr>
              <a:t>Cross-over and Hatchback </a:t>
            </a:r>
            <a:r>
              <a:rPr lang="en-US" sz="1400" dirty="0">
                <a:latin typeface="Arial" panose="020B0604020202020204" pitchFamily="34" charset="0"/>
                <a:cs typeface="Arial" panose="020B0604020202020204" pitchFamily="34" charset="0"/>
              </a:rPr>
              <a:t>But in Last 6 year </a:t>
            </a:r>
            <a:r>
              <a:rPr lang="en-US" sz="1400" b="1" dirty="0">
                <a:latin typeface="Arial" panose="020B0604020202020204" pitchFamily="34" charset="0"/>
                <a:cs typeface="Arial" panose="020B0604020202020204" pitchFamily="34" charset="0"/>
              </a:rPr>
              <a:t>Crossovers </a:t>
            </a:r>
            <a:r>
              <a:rPr lang="en-US" sz="1400" dirty="0">
                <a:latin typeface="Arial" panose="020B0604020202020204" pitchFamily="34" charset="0"/>
                <a:cs typeface="Arial" panose="020B0604020202020204" pitchFamily="34" charset="0"/>
              </a:rPr>
              <a:t>are leading in sales followed by </a:t>
            </a:r>
            <a:r>
              <a:rPr lang="en-US" sz="1400" b="1" dirty="0">
                <a:latin typeface="Arial" panose="020B0604020202020204" pitchFamily="34" charset="0"/>
                <a:cs typeface="Arial" panose="020B0604020202020204" pitchFamily="34" charset="0"/>
              </a:rPr>
              <a:t>sedans.</a:t>
            </a: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 From </a:t>
            </a:r>
            <a:r>
              <a:rPr lang="en-US" sz="1400" b="1" dirty="0">
                <a:latin typeface="Arial" panose="020B0604020202020204" pitchFamily="34" charset="0"/>
                <a:cs typeface="Arial" panose="020B0604020202020204" pitchFamily="34" charset="0"/>
              </a:rPr>
              <a:t>2015,</a:t>
            </a:r>
            <a:r>
              <a:rPr lang="en-US" sz="1400" dirty="0">
                <a:latin typeface="Arial" panose="020B0604020202020204" pitchFamily="34" charset="0"/>
                <a:cs typeface="Arial" panose="020B0604020202020204" pitchFamily="34" charset="0"/>
              </a:rPr>
              <a:t>the car price of </a:t>
            </a:r>
            <a:r>
              <a:rPr lang="en-US" sz="1400" b="1" dirty="0">
                <a:latin typeface="Arial" panose="020B0604020202020204" pitchFamily="34" charset="0"/>
                <a:cs typeface="Arial" panose="020B0604020202020204" pitchFamily="34" charset="0"/>
              </a:rPr>
              <a:t>other </a:t>
            </a:r>
            <a:r>
              <a:rPr lang="en-US" sz="1400" b="1" dirty="0" err="1">
                <a:latin typeface="Arial" panose="020B0604020202020204" pitchFamily="34" charset="0"/>
                <a:cs typeface="Arial" panose="020B0604020202020204" pitchFamily="34" charset="0"/>
              </a:rPr>
              <a:t>engType</a:t>
            </a:r>
            <a:r>
              <a:rPr lang="en-US" sz="1400" b="1" dirty="0">
                <a:latin typeface="Arial" panose="020B0604020202020204" pitchFamily="34" charset="0"/>
                <a:cs typeface="Arial" panose="020B0604020202020204" pitchFamily="34" charset="0"/>
              </a:rPr>
              <a:t> or Wagon body type </a:t>
            </a:r>
            <a:r>
              <a:rPr lang="en-US" sz="1400" dirty="0">
                <a:latin typeface="Arial" panose="020B0604020202020204" pitchFamily="34" charset="0"/>
                <a:cs typeface="Arial" panose="020B0604020202020204" pitchFamily="34" charset="0"/>
              </a:rPr>
              <a:t>drastically </a:t>
            </a:r>
            <a:r>
              <a:rPr lang="en-US" sz="1400" b="1" dirty="0">
                <a:latin typeface="Arial" panose="020B0604020202020204" pitchFamily="34" charset="0"/>
                <a:cs typeface="Arial" panose="020B0604020202020204" pitchFamily="34" charset="0"/>
              </a:rPr>
              <a:t>decreases</a:t>
            </a:r>
            <a:r>
              <a:rPr lang="en-US" sz="1400" dirty="0">
                <a:latin typeface="Arial" panose="020B0604020202020204" pitchFamily="34" charset="0"/>
                <a:cs typeface="Arial" panose="020B0604020202020204" pitchFamily="34" charset="0"/>
              </a:rPr>
              <a:t> and from 2014 </a:t>
            </a:r>
            <a:r>
              <a:rPr lang="en-US" sz="1400" b="1" dirty="0">
                <a:latin typeface="Arial" panose="020B0604020202020204" pitchFamily="34" charset="0"/>
                <a:cs typeface="Arial" panose="020B0604020202020204" pitchFamily="34" charset="0"/>
              </a:rPr>
              <a:t>Van body type </a:t>
            </a:r>
            <a:r>
              <a:rPr lang="en-US" sz="1400" dirty="0">
                <a:latin typeface="Arial" panose="020B0604020202020204" pitchFamily="34" charset="0"/>
                <a:cs typeface="Arial" panose="020B0604020202020204" pitchFamily="34" charset="0"/>
              </a:rPr>
              <a:t>price are</a:t>
            </a:r>
            <a:r>
              <a:rPr lang="en-US" sz="1400" b="1" dirty="0">
                <a:latin typeface="Arial" panose="020B0604020202020204" pitchFamily="34" charset="0"/>
                <a:cs typeface="Arial" panose="020B0604020202020204" pitchFamily="34" charset="0"/>
              </a:rPr>
              <a:t> increase .</a:t>
            </a:r>
            <a:endParaRPr lang="en-US" sz="1400" dirty="0">
              <a:latin typeface="Arial" panose="020B0604020202020204" pitchFamily="34" charset="0"/>
              <a:cs typeface="Arial" panose="020B0604020202020204" pitchFamily="34" charset="0"/>
            </a:endParaRPr>
          </a:p>
          <a:p>
            <a:pPr marL="285750" indent="-285750">
              <a:spcAft>
                <a:spcPts val="1200"/>
              </a:spcAft>
              <a:buFont typeface="Arial" panose="020B0604020202020204" pitchFamily="34" charset="0"/>
              <a:buChar char="•"/>
            </a:pPr>
            <a:r>
              <a:rPr lang="en-US" sz="1400" dirty="0">
                <a:latin typeface="Arial" panose="020B0604020202020204" pitchFamily="34" charset="0"/>
                <a:cs typeface="Arial" panose="020B0604020202020204" pitchFamily="34" charset="0"/>
              </a:rPr>
              <a:t>As we know that demands of car are decrease over the year and also the same situation in the top 5 selling company Car Brand but in which </a:t>
            </a:r>
            <a:r>
              <a:rPr lang="en-US" sz="1400" b="1" dirty="0">
                <a:latin typeface="Arial" panose="020B0604020202020204" pitchFamily="34" charset="0"/>
                <a:cs typeface="Arial" panose="020B0604020202020204" pitchFamily="34" charset="0"/>
              </a:rPr>
              <a:t>BMW and VAZ </a:t>
            </a:r>
            <a:r>
              <a:rPr lang="en-US" sz="1400" dirty="0">
                <a:latin typeface="Arial" panose="020B0604020202020204" pitchFamily="34" charset="0"/>
                <a:cs typeface="Arial" panose="020B0604020202020204" pitchFamily="34" charset="0"/>
              </a:rPr>
              <a:t>are doing good in recent year or </a:t>
            </a:r>
            <a:r>
              <a:rPr lang="en-US" sz="1400" b="1" dirty="0">
                <a:latin typeface="Arial" panose="020B0604020202020204" pitchFamily="34" charset="0"/>
                <a:cs typeface="Arial" panose="020B0604020202020204" pitchFamily="34" charset="0"/>
              </a:rPr>
              <a:t>Volkswagen</a:t>
            </a:r>
            <a:r>
              <a:rPr lang="en-US" sz="1400" dirty="0">
                <a:latin typeface="Arial" panose="020B0604020202020204" pitchFamily="34" charset="0"/>
                <a:cs typeface="Arial" panose="020B0604020202020204" pitchFamily="34" charset="0"/>
              </a:rPr>
              <a:t> are remain same.</a:t>
            </a:r>
          </a:p>
        </p:txBody>
      </p:sp>
      <p:sp>
        <p:nvSpPr>
          <p:cNvPr id="4" name="Slide Number Placeholder 3">
            <a:extLst>
              <a:ext uri="{FF2B5EF4-FFF2-40B4-BE49-F238E27FC236}">
                <a16:creationId xmlns:a16="http://schemas.microsoft.com/office/drawing/2014/main" id="{FB4C2C13-8930-525A-B670-299732196299}"/>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62202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Actionable insights</a:t>
            </a:r>
            <a:endParaRPr lang="en-IN" sz="2000" dirty="0"/>
          </a:p>
        </p:txBody>
      </p:sp>
      <p:sp>
        <p:nvSpPr>
          <p:cNvPr id="4" name="TextBox 3">
            <a:extLst>
              <a:ext uri="{FF2B5EF4-FFF2-40B4-BE49-F238E27FC236}">
                <a16:creationId xmlns:a16="http://schemas.microsoft.com/office/drawing/2014/main" id="{385FA32B-BA1D-90BB-AA66-34FDF61C3443}"/>
              </a:ext>
            </a:extLst>
          </p:cNvPr>
          <p:cNvSpPr txBox="1"/>
          <p:nvPr/>
        </p:nvSpPr>
        <p:spPr>
          <a:xfrm>
            <a:off x="106342" y="1448470"/>
            <a:ext cx="9077414" cy="5309146"/>
          </a:xfrm>
          <a:prstGeom prst="rect">
            <a:avLst/>
          </a:prstGeom>
          <a:noFill/>
        </p:spPr>
        <p:txBody>
          <a:bodyPr wrap="square">
            <a:spAutoFit/>
          </a:bodyPr>
          <a:lstStyle/>
          <a:p>
            <a:pPr marL="285750" indent="-285750" algn="l">
              <a:spcAft>
                <a:spcPts val="600"/>
              </a:spcAft>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Cars should be available </a:t>
            </a:r>
            <a:r>
              <a:rPr lang="en-US" sz="1600" dirty="0">
                <a:solidFill>
                  <a:srgbClr val="000000"/>
                </a:solidFill>
                <a:latin typeface="Arial" panose="020B0604020202020204" pitchFamily="34" charset="0"/>
                <a:cs typeface="Arial" panose="020B0604020202020204" pitchFamily="34" charset="0"/>
              </a:rPr>
              <a:t>in</a:t>
            </a:r>
            <a:r>
              <a:rPr lang="en-US" sz="1600" i="0" dirty="0">
                <a:solidFill>
                  <a:srgbClr val="000000"/>
                </a:solidFill>
                <a:effectLst/>
                <a:latin typeface="Arial" panose="020B0604020202020204" pitchFamily="34" charset="0"/>
                <a:cs typeface="Arial" panose="020B0604020202020204" pitchFamily="34" charset="0"/>
              </a:rPr>
              <a:t> </a:t>
            </a:r>
            <a:r>
              <a:rPr lang="en-US" sz="1600" b="1" i="0" dirty="0">
                <a:solidFill>
                  <a:srgbClr val="000000"/>
                </a:solidFill>
                <a:effectLst/>
                <a:latin typeface="Arial" panose="020B0604020202020204" pitchFamily="34" charset="0"/>
                <a:cs typeface="Arial" panose="020B0604020202020204" pitchFamily="34" charset="0"/>
              </a:rPr>
              <a:t>all price ranges.</a:t>
            </a:r>
            <a:endParaRPr lang="en-US" sz="1600" dirty="0">
              <a:solidFill>
                <a:srgbClr val="000000"/>
              </a:solidFill>
              <a:latin typeface="Arial" panose="020B0604020202020204" pitchFamily="34" charset="0"/>
              <a:cs typeface="Arial" panose="020B0604020202020204" pitchFamily="34" charset="0"/>
            </a:endParaRPr>
          </a:p>
          <a:p>
            <a:pPr marL="285750" indent="-285750" algn="l">
              <a:spcAft>
                <a:spcPts val="600"/>
              </a:spcAft>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As </a:t>
            </a:r>
            <a:r>
              <a:rPr lang="en-US" sz="1600" b="1" i="0" dirty="0">
                <a:solidFill>
                  <a:srgbClr val="000000"/>
                </a:solidFill>
                <a:effectLst/>
                <a:latin typeface="Arial" panose="020B0604020202020204" pitchFamily="34" charset="0"/>
                <a:cs typeface="Arial" panose="020B0604020202020204" pitchFamily="34" charset="0"/>
              </a:rPr>
              <a:t>2000 to 15000 /-</a:t>
            </a:r>
            <a:r>
              <a:rPr lang="en-US" sz="1600" b="0" i="0" dirty="0">
                <a:solidFill>
                  <a:srgbClr val="000000"/>
                </a:solidFill>
                <a:effectLst/>
                <a:latin typeface="Arial" panose="020B0604020202020204" pitchFamily="34" charset="0"/>
                <a:cs typeface="Arial" panose="020B0604020202020204" pitchFamily="34" charset="0"/>
              </a:rPr>
              <a:t> </a:t>
            </a:r>
            <a:r>
              <a:rPr lang="en-US" sz="1600" dirty="0">
                <a:solidFill>
                  <a:srgbClr val="000000"/>
                </a:solidFill>
                <a:latin typeface="Arial" panose="020B0604020202020204" pitchFamily="34" charset="0"/>
                <a:cs typeface="Arial" panose="020B0604020202020204" pitchFamily="34" charset="0"/>
              </a:rPr>
              <a:t>$</a:t>
            </a:r>
            <a:r>
              <a:rPr lang="en-US" sz="1600" b="0" i="0" dirty="0">
                <a:solidFill>
                  <a:srgbClr val="000000"/>
                </a:solidFill>
                <a:effectLst/>
                <a:latin typeface="Arial" panose="020B0604020202020204" pitchFamily="34" charset="0"/>
                <a:cs typeface="Arial" panose="020B0604020202020204" pitchFamily="34" charset="0"/>
              </a:rPr>
              <a:t> is the most sales happening price range and there are very few cars sold in </a:t>
            </a:r>
            <a:r>
              <a:rPr lang="en-US" sz="1600" b="1" i="0" dirty="0">
                <a:solidFill>
                  <a:srgbClr val="000000"/>
                </a:solidFill>
                <a:effectLst/>
                <a:latin typeface="Arial" panose="020B0604020202020204" pitchFamily="34" charset="0"/>
                <a:cs typeface="Arial" panose="020B0604020202020204" pitchFamily="34" charset="0"/>
              </a:rPr>
              <a:t>20000 to 33000</a:t>
            </a:r>
            <a:r>
              <a:rPr lang="en-US" sz="1600" b="0" i="0" dirty="0">
                <a:solidFill>
                  <a:srgbClr val="000000"/>
                </a:solidFill>
                <a:effectLst/>
                <a:latin typeface="Arial" panose="020B0604020202020204" pitchFamily="34" charset="0"/>
                <a:cs typeface="Arial" panose="020B0604020202020204" pitchFamily="34" charset="0"/>
              </a:rPr>
              <a:t> price bracket, which is best competitive price range., procuring these price ranged cars should potentially improves the sales, Sense the customer likelihood and also market more such cars.</a:t>
            </a:r>
          </a:p>
          <a:p>
            <a:pPr marL="285750" indent="-285750" algn="l">
              <a:spcAft>
                <a:spcPts val="600"/>
              </a:spcAft>
              <a:buFont typeface="Arial" panose="020B0604020202020204" pitchFamily="34" charset="0"/>
              <a:buChar char="•"/>
            </a:pPr>
            <a:r>
              <a:rPr lang="en-US" sz="1600" b="1" i="0" dirty="0">
                <a:solidFill>
                  <a:srgbClr val="000000"/>
                </a:solidFill>
                <a:effectLst/>
                <a:latin typeface="Arial" panose="020B0604020202020204" pitchFamily="34" charset="0"/>
                <a:cs typeface="Arial" panose="020B0604020202020204" pitchFamily="34" charset="0"/>
              </a:rPr>
              <a:t>Petrol and Diesel</a:t>
            </a:r>
            <a:r>
              <a:rPr lang="en-US" sz="1600" b="0" i="0" dirty="0">
                <a:solidFill>
                  <a:srgbClr val="000000"/>
                </a:solidFill>
                <a:effectLst/>
                <a:latin typeface="Arial" panose="020B0604020202020204" pitchFamily="34" charset="0"/>
                <a:cs typeface="Arial" panose="020B0604020202020204" pitchFamily="34" charset="0"/>
              </a:rPr>
              <a:t> cars are most popular.</a:t>
            </a:r>
          </a:p>
          <a:p>
            <a:pPr marL="285750" indent="-285750" algn="l">
              <a:spcAft>
                <a:spcPts val="600"/>
              </a:spcAft>
              <a:buFont typeface="Arial" panose="020B0604020202020204" pitchFamily="34" charset="0"/>
              <a:buChar char="•"/>
            </a:pPr>
            <a:r>
              <a:rPr lang="en-US" sz="1600" b="1" i="0" dirty="0">
                <a:solidFill>
                  <a:srgbClr val="000000"/>
                </a:solidFill>
                <a:effectLst/>
                <a:latin typeface="Arial" panose="020B0604020202020204" pitchFamily="34" charset="0"/>
                <a:cs typeface="Arial" panose="020B0604020202020204" pitchFamily="34" charset="0"/>
              </a:rPr>
              <a:t>Front</a:t>
            </a:r>
            <a:r>
              <a:rPr lang="en-US" sz="1600" b="0" i="0" dirty="0">
                <a:solidFill>
                  <a:srgbClr val="000000"/>
                </a:solidFill>
                <a:effectLst/>
                <a:latin typeface="Arial" panose="020B0604020202020204" pitchFamily="34" charset="0"/>
                <a:cs typeface="Arial" panose="020B0604020202020204" pitchFamily="34" charset="0"/>
              </a:rPr>
              <a:t> wheel drive is most preferred in all type of car. So bring more inventory from most value for money branded cars like Mercedes-Benz, Toyota, BMW, Volkswagen etc</a:t>
            </a:r>
            <a:r>
              <a:rPr lang="en-US" sz="1600" b="0" i="0">
                <a:solidFill>
                  <a:srgbClr val="000000"/>
                </a:solidFill>
                <a:effectLst/>
                <a:latin typeface="Arial" panose="020B0604020202020204" pitchFamily="34" charset="0"/>
                <a:cs typeface="Arial" panose="020B0604020202020204" pitchFamily="34" charset="0"/>
              </a:rPr>
              <a:t>.. </a:t>
            </a:r>
            <a:r>
              <a:rPr lang="en-US" sz="1600" b="1" i="0">
                <a:solidFill>
                  <a:srgbClr val="000000"/>
                </a:solidFill>
                <a:effectLst/>
                <a:latin typeface="Arial" panose="020B0604020202020204" pitchFamily="34" charset="0"/>
                <a:cs typeface="Arial" panose="020B0604020202020204" pitchFamily="34" charset="0"/>
              </a:rPr>
              <a:t> </a:t>
            </a:r>
            <a:r>
              <a:rPr lang="en-US" sz="1600" b="1" i="0" dirty="0">
                <a:solidFill>
                  <a:srgbClr val="000000"/>
                </a:solidFill>
                <a:effectLst/>
                <a:latin typeface="Arial" panose="020B0604020202020204" pitchFamily="34" charset="0"/>
                <a:cs typeface="Arial" panose="020B0604020202020204" pitchFamily="34" charset="0"/>
              </a:rPr>
              <a:t>with front wheel drive.</a:t>
            </a:r>
            <a:endParaRPr lang="en-US" sz="1600" dirty="0">
              <a:solidFill>
                <a:srgbClr val="000000"/>
              </a:solidFill>
              <a:latin typeface="Arial" panose="020B0604020202020204" pitchFamily="34" charset="0"/>
              <a:cs typeface="Arial" panose="020B0604020202020204" pitchFamily="34" charset="0"/>
            </a:endParaRPr>
          </a:p>
          <a:p>
            <a:pPr marL="285750" indent="-285750" algn="l">
              <a:spcAft>
                <a:spcPts val="600"/>
              </a:spcAft>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Market &amp; Procure more latest, future ready and sophisticated cars like </a:t>
            </a:r>
            <a:r>
              <a:rPr lang="en-US" sz="1600" b="1" i="0" dirty="0">
                <a:solidFill>
                  <a:srgbClr val="000000"/>
                </a:solidFill>
                <a:effectLst/>
                <a:latin typeface="Arial" panose="020B0604020202020204" pitchFamily="34" charset="0"/>
                <a:cs typeface="Arial" panose="020B0604020202020204" pitchFamily="34" charset="0"/>
              </a:rPr>
              <a:t>Engine type other (Hybrid and Electric cars).</a:t>
            </a:r>
            <a:r>
              <a:rPr lang="en-US" sz="1600" b="0" i="0" dirty="0">
                <a:solidFill>
                  <a:srgbClr val="000000"/>
                </a:solidFill>
                <a:effectLst/>
                <a:latin typeface="Arial" panose="020B0604020202020204" pitchFamily="34" charset="0"/>
                <a:cs typeface="Arial" panose="020B0604020202020204" pitchFamily="34" charset="0"/>
              </a:rPr>
              <a:t> Despite the fact that car sales fluctuated across years, the Other cars sales are consistent and seen ramp up in sales recently with lesser price.</a:t>
            </a:r>
          </a:p>
          <a:p>
            <a:pPr marL="285750" indent="-285750" algn="l">
              <a:spcAft>
                <a:spcPts val="600"/>
              </a:spcAft>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Immediate </a:t>
            </a:r>
            <a:r>
              <a:rPr lang="en-US" sz="1600" b="1" i="0" dirty="0">
                <a:solidFill>
                  <a:srgbClr val="000000"/>
                </a:solidFill>
                <a:effectLst/>
                <a:latin typeface="Arial" panose="020B0604020202020204" pitchFamily="34" charset="0"/>
                <a:cs typeface="Arial" panose="020B0604020202020204" pitchFamily="34" charset="0"/>
              </a:rPr>
              <a:t>tactical approach and Impressive strategic approach</a:t>
            </a:r>
            <a:endParaRPr lang="en-US" sz="1600" dirty="0">
              <a:solidFill>
                <a:srgbClr val="000000"/>
              </a:solidFill>
              <a:latin typeface="Arial" panose="020B0604020202020204" pitchFamily="34" charset="0"/>
              <a:cs typeface="Arial" panose="020B0604020202020204" pitchFamily="34" charset="0"/>
            </a:endParaRPr>
          </a:p>
          <a:p>
            <a:pPr marL="360000">
              <a:spcAft>
                <a:spcPts val="600"/>
              </a:spcAft>
            </a:pPr>
            <a:r>
              <a:rPr lang="en-US" sz="1600" b="1" i="0" dirty="0">
                <a:solidFill>
                  <a:srgbClr val="000000"/>
                </a:solidFill>
                <a:effectLst/>
                <a:latin typeface="Arial" panose="020B0604020202020204" pitchFamily="34" charset="0"/>
                <a:cs typeface="Arial" panose="020B0604020202020204" pitchFamily="34" charset="0"/>
              </a:rPr>
              <a:t>Tactical Approach</a:t>
            </a:r>
            <a:r>
              <a:rPr lang="en-US" sz="1600" b="0" i="0" dirty="0">
                <a:solidFill>
                  <a:srgbClr val="000000"/>
                </a:solidFill>
                <a:effectLst/>
                <a:latin typeface="Arial" panose="020B0604020202020204" pitchFamily="34" charset="0"/>
                <a:cs typeface="Arial" panose="020B0604020202020204" pitchFamily="34" charset="0"/>
              </a:rPr>
              <a:t> Less preferred old cars should be announced with great deals and clear the stock. In that way we can save money, renting space for storage Procure more demanded cars like Mercedes-Benz, BMW, Volkswagen, Toyota, </a:t>
            </a:r>
            <a:r>
              <a:rPr lang="en-US" sz="1600" b="0" i="0" dirty="0" err="1">
                <a:solidFill>
                  <a:srgbClr val="000000"/>
                </a:solidFill>
                <a:effectLst/>
                <a:latin typeface="Arial" panose="020B0604020202020204" pitchFamily="34" charset="0"/>
                <a:cs typeface="Arial" panose="020B0604020202020204" pitchFamily="34" charset="0"/>
              </a:rPr>
              <a:t>Vaz</a:t>
            </a:r>
            <a:r>
              <a:rPr lang="en-US" sz="1600" b="0" i="0" dirty="0">
                <a:solidFill>
                  <a:srgbClr val="000000"/>
                </a:solidFill>
                <a:effectLst/>
                <a:latin typeface="Arial" panose="020B0604020202020204" pitchFamily="34" charset="0"/>
                <a:cs typeface="Arial" panose="020B0604020202020204" pitchFamily="34" charset="0"/>
              </a:rPr>
              <a:t>, Audi.. Etc.</a:t>
            </a:r>
            <a:endParaRPr lang="en-US" sz="1600" dirty="0">
              <a:solidFill>
                <a:srgbClr val="000000"/>
              </a:solidFill>
              <a:latin typeface="Arial" panose="020B0604020202020204" pitchFamily="34" charset="0"/>
              <a:cs typeface="Arial" panose="020B0604020202020204" pitchFamily="34" charset="0"/>
            </a:endParaRPr>
          </a:p>
          <a:p>
            <a:pPr marL="360000" algn="l">
              <a:spcAft>
                <a:spcPts val="600"/>
              </a:spcAft>
            </a:pPr>
            <a:r>
              <a:rPr lang="en-US" sz="1600" b="1" i="0" dirty="0">
                <a:solidFill>
                  <a:srgbClr val="000000"/>
                </a:solidFill>
                <a:effectLst/>
                <a:latin typeface="Arial" panose="020B0604020202020204" pitchFamily="34" charset="0"/>
                <a:cs typeface="Arial" panose="020B0604020202020204" pitchFamily="34" charset="0"/>
              </a:rPr>
              <a:t>Strategic Approach</a:t>
            </a:r>
            <a:r>
              <a:rPr lang="en-US" sz="1600" b="0" i="0" dirty="0">
                <a:solidFill>
                  <a:srgbClr val="000000"/>
                </a:solidFill>
                <a:effectLst/>
                <a:latin typeface="Arial" panose="020B0604020202020204" pitchFamily="34" charset="0"/>
                <a:cs typeface="Arial" panose="020B0604020202020204" pitchFamily="34" charset="0"/>
              </a:rPr>
              <a:t> Economy cars are ideally most selling. And most recent economy car are gas engines which are not preferred by customers. So procure more Economy price range cars which is of Petrol or Diesel engine type</a:t>
            </a:r>
          </a:p>
        </p:txBody>
      </p:sp>
      <p:sp>
        <p:nvSpPr>
          <p:cNvPr id="6" name="Slide Number Placeholder 5">
            <a:extLst>
              <a:ext uri="{FF2B5EF4-FFF2-40B4-BE49-F238E27FC236}">
                <a16:creationId xmlns:a16="http://schemas.microsoft.com/office/drawing/2014/main" id="{D655CD1B-DEA5-11D5-8A9B-5F6E46DCB326}"/>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1701352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6" name="Slide Number Placeholder 5">
            <a:extLst>
              <a:ext uri="{FF2B5EF4-FFF2-40B4-BE49-F238E27FC236}">
                <a16:creationId xmlns:a16="http://schemas.microsoft.com/office/drawing/2014/main" id="{D655CD1B-DEA5-11D5-8A9B-5F6E46DCB326}"/>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10" name="Picture 9">
            <a:extLst>
              <a:ext uri="{FF2B5EF4-FFF2-40B4-BE49-F238E27FC236}">
                <a16:creationId xmlns:a16="http://schemas.microsoft.com/office/drawing/2014/main" id="{D7BCA333-0E00-F22F-CB30-0034D96B47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313" y="1364975"/>
            <a:ext cx="8889689" cy="5021028"/>
          </a:xfrm>
          <a:prstGeom prst="rect">
            <a:avLst/>
          </a:prstGeom>
        </p:spPr>
      </p:pic>
    </p:spTree>
    <p:extLst>
      <p:ext uri="{BB962C8B-B14F-4D97-AF65-F5344CB8AC3E}">
        <p14:creationId xmlns:p14="http://schemas.microsoft.com/office/powerpoint/2010/main" val="314340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713D9C-144F-1951-60C5-6428A36A2A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0" y="1211117"/>
            <a:ext cx="12192000" cy="1021498"/>
          </a:xfrm>
          <a:solidFill>
            <a:srgbClr val="92D050"/>
          </a:solidFill>
        </p:spPr>
        <p:txBody>
          <a:bodyPr>
            <a:normAutofit fontScale="90000"/>
          </a:bodyPr>
          <a:lstStyle/>
          <a:p>
            <a:r>
              <a:rPr lang="en-US" sz="8000" dirty="0"/>
              <a:t>Analysis of Old Car Data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6720987" y="5836502"/>
            <a:ext cx="5471013" cy="1021498"/>
          </a:xfrm>
          <a:solidFill>
            <a:srgbClr val="FFFF99"/>
          </a:solidFill>
        </p:spPr>
        <p:txBody>
          <a:bodyPr>
            <a:normAutofit/>
          </a:bodyPr>
          <a:lstStyle/>
          <a:p>
            <a:r>
              <a:rPr lang="en-US" dirty="0">
                <a:solidFill>
                  <a:schemeClr val="tx1">
                    <a:lumMod val="85000"/>
                    <a:lumOff val="15000"/>
                  </a:schemeClr>
                </a:solidFill>
              </a:rPr>
              <a:t> company:-</a:t>
            </a:r>
            <a:r>
              <a:rPr lang="en-US" sz="4800" b="1" dirty="0">
                <a:solidFill>
                  <a:schemeClr val="tx1">
                    <a:lumMod val="85000"/>
                    <a:lumOff val="15000"/>
                  </a:schemeClr>
                </a:solidFill>
                <a:latin typeface="Blackadder ITC" panose="04020505051007020D02" pitchFamily="82" charset="0"/>
              </a:rPr>
              <a:t>Absolute Car</a:t>
            </a:r>
          </a:p>
        </p:txBody>
      </p:sp>
      <p:sp>
        <p:nvSpPr>
          <p:cNvPr id="4" name="Slide Number Placeholder 3">
            <a:extLst>
              <a:ext uri="{FF2B5EF4-FFF2-40B4-BE49-F238E27FC236}">
                <a16:creationId xmlns:a16="http://schemas.microsoft.com/office/drawing/2014/main" id="{5C3AC564-5FCF-8E27-4E50-BA44B1E1295C}"/>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407949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content</a:t>
            </a:r>
            <a:endParaRPr lang="en-IN" sz="2000" dirty="0"/>
          </a:p>
        </p:txBody>
      </p:sp>
      <p:graphicFrame>
        <p:nvGraphicFramePr>
          <p:cNvPr id="4" name="Table 5">
            <a:extLst>
              <a:ext uri="{FF2B5EF4-FFF2-40B4-BE49-F238E27FC236}">
                <a16:creationId xmlns:a16="http://schemas.microsoft.com/office/drawing/2014/main" id="{CA38DF71-FF2F-9785-5584-C558E9ADB0BF}"/>
              </a:ext>
            </a:extLst>
          </p:cNvPr>
          <p:cNvGraphicFramePr>
            <a:graphicFrameLocks noGrp="1"/>
          </p:cNvGraphicFramePr>
          <p:nvPr>
            <p:extLst>
              <p:ext uri="{D42A27DB-BD31-4B8C-83A1-F6EECF244321}">
                <p14:modId xmlns:p14="http://schemas.microsoft.com/office/powerpoint/2010/main" val="4276291174"/>
              </p:ext>
            </p:extLst>
          </p:nvPr>
        </p:nvGraphicFramePr>
        <p:xfrm>
          <a:off x="337564" y="1484593"/>
          <a:ext cx="8965461" cy="5079345"/>
        </p:xfrm>
        <a:graphic>
          <a:graphicData uri="http://schemas.openxmlformats.org/drawingml/2006/table">
            <a:tbl>
              <a:tblPr firstRow="1" bandRow="1">
                <a:tableStyleId>{93296810-A885-4BE3-A3E7-6D5BEEA58F35}</a:tableStyleId>
              </a:tblPr>
              <a:tblGrid>
                <a:gridCol w="1400216">
                  <a:extLst>
                    <a:ext uri="{9D8B030D-6E8A-4147-A177-3AD203B41FA5}">
                      <a16:colId xmlns:a16="http://schemas.microsoft.com/office/drawing/2014/main" val="2200439258"/>
                    </a:ext>
                  </a:extLst>
                </a:gridCol>
                <a:gridCol w="5983104">
                  <a:extLst>
                    <a:ext uri="{9D8B030D-6E8A-4147-A177-3AD203B41FA5}">
                      <a16:colId xmlns:a16="http://schemas.microsoft.com/office/drawing/2014/main" val="1611022507"/>
                    </a:ext>
                  </a:extLst>
                </a:gridCol>
                <a:gridCol w="1582141">
                  <a:extLst>
                    <a:ext uri="{9D8B030D-6E8A-4147-A177-3AD203B41FA5}">
                      <a16:colId xmlns:a16="http://schemas.microsoft.com/office/drawing/2014/main" val="3911587874"/>
                    </a:ext>
                  </a:extLst>
                </a:gridCol>
              </a:tblGrid>
              <a:tr h="494851">
                <a:tc>
                  <a:txBody>
                    <a:bodyPr/>
                    <a:lstStyle/>
                    <a:p>
                      <a:r>
                        <a:rPr lang="en-US" b="1" cap="none" spc="50" dirty="0">
                          <a:ln w="0"/>
                          <a:solidFill>
                            <a:schemeClr val="bg2"/>
                          </a:solidFill>
                          <a:effectLst>
                            <a:innerShdw blurRad="63500" dist="50800" dir="13500000">
                              <a:srgbClr val="000000">
                                <a:alpha val="50000"/>
                              </a:srgbClr>
                            </a:innerShdw>
                          </a:effectLst>
                        </a:rPr>
                        <a:t>SL No.</a:t>
                      </a:r>
                      <a:endParaRPr lang="en-IN" b="1" cap="none" spc="50" dirty="0">
                        <a:ln w="0"/>
                        <a:solidFill>
                          <a:schemeClr val="bg2"/>
                        </a:solidFill>
                        <a:effectLst>
                          <a:innerShdw blurRad="63500" dist="50800" dir="13500000">
                            <a:srgbClr val="000000">
                              <a:alpha val="50000"/>
                            </a:srgbClr>
                          </a:innerShdw>
                        </a:effectLst>
                      </a:endParaRPr>
                    </a:p>
                  </a:txBody>
                  <a:tcPr/>
                </a:tc>
                <a:tc>
                  <a:txBody>
                    <a:bodyPr/>
                    <a:lstStyle/>
                    <a:p>
                      <a:r>
                        <a:rPr lang="en-US" b="1" cap="none" spc="50" dirty="0">
                          <a:ln w="0"/>
                          <a:solidFill>
                            <a:schemeClr val="bg2"/>
                          </a:solidFill>
                          <a:effectLst>
                            <a:innerShdw blurRad="63500" dist="50800" dir="13500000">
                              <a:srgbClr val="000000">
                                <a:alpha val="50000"/>
                              </a:srgbClr>
                            </a:innerShdw>
                          </a:effectLst>
                        </a:rPr>
                        <a:t>CONTENT</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cap="none" spc="50" dirty="0">
                          <a:ln w="0"/>
                          <a:solidFill>
                            <a:schemeClr val="bg2"/>
                          </a:solidFill>
                          <a:effectLst>
                            <a:innerShdw blurRad="63500" dist="50800" dir="13500000">
                              <a:srgbClr val="000000">
                                <a:alpha val="50000"/>
                              </a:srgbClr>
                            </a:innerShdw>
                          </a:effectLst>
                        </a:rPr>
                        <a:t>Pages</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extLst>
                  <a:ext uri="{0D108BD9-81ED-4DB2-BD59-A6C34878D82A}">
                    <a16:rowId xmlns:a16="http://schemas.microsoft.com/office/drawing/2014/main" val="3577107175"/>
                  </a:ext>
                </a:extLst>
              </a:tr>
              <a:tr h="313787">
                <a:tc>
                  <a:txBody>
                    <a:bodyPr/>
                    <a:lstStyle/>
                    <a:p>
                      <a:pPr algn="ctr"/>
                      <a:r>
                        <a:rPr lang="en-US" dirty="0"/>
                        <a:t>1.</a:t>
                      </a:r>
                      <a:endParaRPr lang="en-IN" dirty="0"/>
                    </a:p>
                  </a:txBody>
                  <a:tcPr/>
                </a:tc>
                <a:tc>
                  <a:txBody>
                    <a:bodyPr/>
                    <a:lstStyle/>
                    <a:p>
                      <a:pPr algn="ctr"/>
                      <a:r>
                        <a:rPr lang="en-US" dirty="0"/>
                        <a:t>Introduction</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14223798"/>
                  </a:ext>
                </a:extLst>
              </a:tr>
              <a:tr h="313787">
                <a:tc>
                  <a:txBody>
                    <a:bodyPr/>
                    <a:lstStyle/>
                    <a:p>
                      <a:pPr algn="ctr"/>
                      <a:r>
                        <a:rPr lang="en-US" dirty="0"/>
                        <a:t>2.</a:t>
                      </a:r>
                      <a:endParaRPr lang="en-IN" dirty="0"/>
                    </a:p>
                  </a:txBody>
                  <a:tcPr/>
                </a:tc>
                <a:tc>
                  <a:txBody>
                    <a:bodyPr/>
                    <a:lstStyle/>
                    <a:p>
                      <a:pPr algn="ctr"/>
                      <a:r>
                        <a:rPr lang="en-US" dirty="0"/>
                        <a:t>Problem Statement</a:t>
                      </a:r>
                      <a:endParaRPr lang="en-IN" dirty="0"/>
                    </a:p>
                  </a:txBody>
                  <a:tcPr/>
                </a:tc>
                <a:tc>
                  <a:txBody>
                    <a:bodyPr/>
                    <a:lstStyle/>
                    <a:p>
                      <a:r>
                        <a:rPr lang="en-US" dirty="0"/>
                        <a:t>02</a:t>
                      </a:r>
                      <a:endParaRPr lang="en-IN" dirty="0"/>
                    </a:p>
                  </a:txBody>
                  <a:tcPr/>
                </a:tc>
                <a:extLst>
                  <a:ext uri="{0D108BD9-81ED-4DB2-BD59-A6C34878D82A}">
                    <a16:rowId xmlns:a16="http://schemas.microsoft.com/office/drawing/2014/main" val="3848802378"/>
                  </a:ext>
                </a:extLst>
              </a:tr>
              <a:tr h="313787">
                <a:tc>
                  <a:txBody>
                    <a:bodyPr/>
                    <a:lstStyle/>
                    <a:p>
                      <a:pPr algn="ctr"/>
                      <a:r>
                        <a:rPr lang="en-US" dirty="0"/>
                        <a:t>3.</a:t>
                      </a:r>
                      <a:endParaRPr lang="en-IN" dirty="0"/>
                    </a:p>
                  </a:txBody>
                  <a:tcPr/>
                </a:tc>
                <a:tc>
                  <a:txBody>
                    <a:bodyPr/>
                    <a:lstStyle/>
                    <a:p>
                      <a:pPr algn="ctr"/>
                      <a:r>
                        <a:rPr lang="en-US" dirty="0"/>
                        <a:t>Cleaning Data</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2032592607"/>
                  </a:ext>
                </a:extLst>
              </a:tr>
              <a:tr h="313787">
                <a:tc>
                  <a:txBody>
                    <a:bodyPr/>
                    <a:lstStyle/>
                    <a:p>
                      <a:pPr algn="ctr"/>
                      <a:r>
                        <a:rPr lang="en-US" dirty="0"/>
                        <a:t>4.</a:t>
                      </a:r>
                      <a:endParaRPr lang="en-IN" dirty="0"/>
                    </a:p>
                  </a:txBody>
                  <a:tcPr/>
                </a:tc>
                <a:tc>
                  <a:txBody>
                    <a:bodyPr/>
                    <a:lstStyle/>
                    <a:p>
                      <a:pPr algn="ctr"/>
                      <a:r>
                        <a:rPr lang="en-US" dirty="0"/>
                        <a:t>Brand and Drive</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3637870815"/>
                  </a:ext>
                </a:extLst>
              </a:tr>
              <a:tr h="313787">
                <a:tc>
                  <a:txBody>
                    <a:bodyPr/>
                    <a:lstStyle/>
                    <a:p>
                      <a:pPr algn="ctr"/>
                      <a:r>
                        <a:rPr lang="en-US" dirty="0"/>
                        <a:t>5.</a:t>
                      </a:r>
                      <a:endParaRPr lang="en-IN" dirty="0"/>
                    </a:p>
                  </a:txBody>
                  <a:tcPr/>
                </a:tc>
                <a:tc>
                  <a:txBody>
                    <a:bodyPr/>
                    <a:lstStyle/>
                    <a:p>
                      <a:pPr algn="ctr"/>
                      <a:r>
                        <a:rPr lang="en-US" dirty="0"/>
                        <a:t>Car Count</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553186262"/>
                  </a:ext>
                </a:extLst>
              </a:tr>
              <a:tr h="313787">
                <a:tc>
                  <a:txBody>
                    <a:bodyPr/>
                    <a:lstStyle/>
                    <a:p>
                      <a:pPr algn="ctr"/>
                      <a:r>
                        <a:rPr lang="en-US" dirty="0"/>
                        <a:t>6.</a:t>
                      </a:r>
                      <a:endParaRPr lang="en-IN" dirty="0"/>
                    </a:p>
                  </a:txBody>
                  <a:tcPr/>
                </a:tc>
                <a:tc>
                  <a:txBody>
                    <a:bodyPr/>
                    <a:lstStyle/>
                    <a:p>
                      <a:pPr algn="ctr"/>
                      <a:r>
                        <a:rPr lang="en-US" dirty="0"/>
                        <a:t>Price</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1531091018"/>
                  </a:ext>
                </a:extLst>
              </a:tr>
              <a:tr h="218356">
                <a:tc>
                  <a:txBody>
                    <a:bodyPr/>
                    <a:lstStyle/>
                    <a:p>
                      <a:pPr algn="ctr"/>
                      <a:r>
                        <a:rPr lang="en-US" dirty="0"/>
                        <a:t>7.</a:t>
                      </a:r>
                      <a:endParaRPr lang="en-IN" dirty="0"/>
                    </a:p>
                  </a:txBody>
                  <a:tcPr/>
                </a:tc>
                <a:tc>
                  <a:txBody>
                    <a:bodyPr/>
                    <a:lstStyle/>
                    <a:p>
                      <a:pPr algn="ctr"/>
                      <a:r>
                        <a:rPr lang="en-US" dirty="0"/>
                        <a:t>Engine Type</a:t>
                      </a:r>
                    </a:p>
                  </a:txBody>
                  <a:tcPr/>
                </a:tc>
                <a:tc>
                  <a:txBody>
                    <a:bodyPr/>
                    <a:lstStyle/>
                    <a:p>
                      <a:r>
                        <a:rPr lang="en-US" dirty="0"/>
                        <a:t>01</a:t>
                      </a:r>
                      <a:endParaRPr lang="en-IN" dirty="0"/>
                    </a:p>
                  </a:txBody>
                  <a:tcPr/>
                </a:tc>
                <a:extLst>
                  <a:ext uri="{0D108BD9-81ED-4DB2-BD59-A6C34878D82A}">
                    <a16:rowId xmlns:a16="http://schemas.microsoft.com/office/drawing/2014/main" val="1316496123"/>
                  </a:ext>
                </a:extLst>
              </a:tr>
              <a:tr h="401677">
                <a:tc>
                  <a:txBody>
                    <a:bodyPr/>
                    <a:lstStyle/>
                    <a:p>
                      <a:pPr algn="ctr"/>
                      <a:r>
                        <a:rPr lang="en-US" dirty="0"/>
                        <a:t>8.</a:t>
                      </a:r>
                      <a:endParaRPr lang="en-IN" dirty="0"/>
                    </a:p>
                  </a:txBody>
                  <a:tcPr/>
                </a:tc>
                <a:tc>
                  <a:txBody>
                    <a:bodyPr/>
                    <a:lstStyle/>
                    <a:p>
                      <a:pPr algn="ctr"/>
                      <a:r>
                        <a:rPr lang="en-US" dirty="0"/>
                        <a:t>Body</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1533530604"/>
                  </a:ext>
                </a:extLst>
              </a:tr>
              <a:tr h="401677">
                <a:tc>
                  <a:txBody>
                    <a:bodyPr/>
                    <a:lstStyle/>
                    <a:p>
                      <a:pPr algn="ctr"/>
                      <a:r>
                        <a:rPr lang="en-US" dirty="0"/>
                        <a:t>9.</a:t>
                      </a:r>
                      <a:endParaRPr lang="en-IN" dirty="0"/>
                    </a:p>
                  </a:txBody>
                  <a:tcPr/>
                </a:tc>
                <a:tc>
                  <a:txBody>
                    <a:bodyPr/>
                    <a:lstStyle/>
                    <a:p>
                      <a:pPr algn="ctr"/>
                      <a:r>
                        <a:rPr lang="en-US" dirty="0"/>
                        <a:t>Registration</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76572688"/>
                  </a:ext>
                </a:extLst>
              </a:tr>
              <a:tr h="401677">
                <a:tc>
                  <a:txBody>
                    <a:bodyPr/>
                    <a:lstStyle/>
                    <a:p>
                      <a:pPr algn="ctr"/>
                      <a:r>
                        <a:rPr lang="en-US" dirty="0"/>
                        <a:t>10.</a:t>
                      </a:r>
                      <a:endParaRPr lang="en-IN" dirty="0"/>
                    </a:p>
                  </a:txBody>
                  <a:tcPr/>
                </a:tc>
                <a:tc>
                  <a:txBody>
                    <a:bodyPr/>
                    <a:lstStyle/>
                    <a:p>
                      <a:pPr algn="ctr"/>
                      <a:r>
                        <a:rPr lang="en-US" dirty="0"/>
                        <a:t>Correlation</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3853306001"/>
                  </a:ext>
                </a:extLst>
              </a:tr>
              <a:tr h="417466">
                <a:tc>
                  <a:txBody>
                    <a:bodyPr/>
                    <a:lstStyle/>
                    <a:p>
                      <a:pPr algn="ctr"/>
                      <a:r>
                        <a:rPr lang="en-US" dirty="0"/>
                        <a:t>11.</a:t>
                      </a:r>
                      <a:endParaRPr lang="en-IN" dirty="0"/>
                    </a:p>
                  </a:txBody>
                  <a:tcPr/>
                </a:tc>
                <a:tc>
                  <a:txBody>
                    <a:bodyPr/>
                    <a:lstStyle/>
                    <a:p>
                      <a:pPr algn="ctr"/>
                      <a:r>
                        <a:rPr lang="en-US" dirty="0"/>
                        <a:t>Conclusion</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920443514"/>
                  </a:ext>
                </a:extLst>
              </a:tr>
              <a:tr h="401677">
                <a:tc>
                  <a:txBody>
                    <a:bodyPr/>
                    <a:lstStyle/>
                    <a:p>
                      <a:pPr algn="ctr"/>
                      <a:r>
                        <a:rPr lang="en-US" dirty="0"/>
                        <a:t>12.</a:t>
                      </a:r>
                      <a:endParaRPr lang="en-IN" dirty="0"/>
                    </a:p>
                  </a:txBody>
                  <a:tcPr/>
                </a:tc>
                <a:tc>
                  <a:txBody>
                    <a:bodyPr/>
                    <a:lstStyle/>
                    <a:p>
                      <a:pPr algn="ctr"/>
                      <a:r>
                        <a:rPr lang="en-US" dirty="0"/>
                        <a:t>Actionable Insights</a:t>
                      </a:r>
                      <a:endParaRPr lang="en-IN" dirty="0"/>
                    </a:p>
                  </a:txBody>
                  <a:tcPr/>
                </a:tc>
                <a:tc>
                  <a:txBody>
                    <a:bodyPr/>
                    <a:lstStyle/>
                    <a:p>
                      <a:r>
                        <a:rPr lang="en-US" dirty="0"/>
                        <a:t>01</a:t>
                      </a:r>
                      <a:endParaRPr lang="en-IN" dirty="0"/>
                    </a:p>
                  </a:txBody>
                  <a:tcPr/>
                </a:tc>
                <a:extLst>
                  <a:ext uri="{0D108BD9-81ED-4DB2-BD59-A6C34878D82A}">
                    <a16:rowId xmlns:a16="http://schemas.microsoft.com/office/drawing/2014/main" val="2251170372"/>
                  </a:ext>
                </a:extLst>
              </a:tr>
            </a:tbl>
          </a:graphicData>
        </a:graphic>
      </p:graphicFrame>
      <p:sp>
        <p:nvSpPr>
          <p:cNvPr id="6" name="Slide Number Placeholder 5">
            <a:extLst>
              <a:ext uri="{FF2B5EF4-FFF2-40B4-BE49-F238E27FC236}">
                <a16:creationId xmlns:a16="http://schemas.microsoft.com/office/drawing/2014/main" id="{ADC4C0A0-4E25-BE5D-5342-1F09F35D5B08}"/>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86575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graphicFrame>
        <p:nvGraphicFramePr>
          <p:cNvPr id="4" name="Diagram 3">
            <a:extLst>
              <a:ext uri="{FF2B5EF4-FFF2-40B4-BE49-F238E27FC236}">
                <a16:creationId xmlns:a16="http://schemas.microsoft.com/office/drawing/2014/main" id="{54DE8BD9-3BE0-F216-9C15-865DB83D9B2D}"/>
              </a:ext>
            </a:extLst>
          </p:cNvPr>
          <p:cNvGraphicFramePr/>
          <p:nvPr>
            <p:extLst>
              <p:ext uri="{D42A27DB-BD31-4B8C-83A1-F6EECF244321}">
                <p14:modId xmlns:p14="http://schemas.microsoft.com/office/powerpoint/2010/main" val="3870477394"/>
              </p:ext>
            </p:extLst>
          </p:nvPr>
        </p:nvGraphicFramePr>
        <p:xfrm>
          <a:off x="325" y="1487906"/>
          <a:ext cx="12192000" cy="5370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4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8">
            <a:extLst>
              <a:ext uri="{28A0092B-C50C-407E-A947-70E740481C1C}">
                <a14:useLocalDpi xmlns:a14="http://schemas.microsoft.com/office/drawing/2010/main" val="0"/>
              </a:ext>
            </a:extLst>
          </a:blip>
          <a:srcRect l="6826" t="17114" b="24762"/>
          <a:stretch/>
        </p:blipFill>
        <p:spPr>
          <a:xfrm>
            <a:off x="106342" y="119620"/>
            <a:ext cx="4399398"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89" y="1178891"/>
            <a:ext cx="7527236" cy="186083"/>
          </a:xfrm>
          <a:prstGeom prst="rect">
            <a:avLst/>
          </a:prstGeom>
        </p:spPr>
      </p:pic>
      <p:sp>
        <p:nvSpPr>
          <p:cNvPr id="6" name="TextBox 5">
            <a:extLst>
              <a:ext uri="{FF2B5EF4-FFF2-40B4-BE49-F238E27FC236}">
                <a16:creationId xmlns:a16="http://schemas.microsoft.com/office/drawing/2014/main" id="{CE9C8D2B-3921-FBD4-B92F-25C74FE36687}"/>
              </a:ext>
            </a:extLst>
          </p:cNvPr>
          <p:cNvSpPr txBox="1"/>
          <p:nvPr/>
        </p:nvSpPr>
        <p:spPr>
          <a:xfrm>
            <a:off x="4505741" y="516835"/>
            <a:ext cx="3022184" cy="400110"/>
          </a:xfrm>
          <a:prstGeom prst="rect">
            <a:avLst/>
          </a:prstGeom>
          <a:noFill/>
        </p:spPr>
        <p:txBody>
          <a:bodyPr wrap="square" rtlCol="0">
            <a:spAutoFit/>
          </a:bodyPr>
          <a:lstStyle/>
          <a:p>
            <a:pPr algn="ctr"/>
            <a:r>
              <a:rPr lang="en-US" sz="2000" b="1" dirty="0">
                <a:solidFill>
                  <a:schemeClr val="tx1"/>
                </a:solidFill>
                <a:latin typeface="Algerian" panose="04020705040A02060702" pitchFamily="82" charset="0"/>
              </a:rPr>
              <a:t>Introduction</a:t>
            </a:r>
            <a:endParaRPr lang="en-IN" sz="2000" dirty="0"/>
          </a:p>
        </p:txBody>
      </p:sp>
      <p:sp>
        <p:nvSpPr>
          <p:cNvPr id="2" name="Slide Number Placeholder 1">
            <a:extLst>
              <a:ext uri="{FF2B5EF4-FFF2-40B4-BE49-F238E27FC236}">
                <a16:creationId xmlns:a16="http://schemas.microsoft.com/office/drawing/2014/main" id="{EAA72B96-618A-2AE6-6938-114EA47D53D7}"/>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231946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6" name="TextBox 5">
            <a:extLst>
              <a:ext uri="{FF2B5EF4-FFF2-40B4-BE49-F238E27FC236}">
                <a16:creationId xmlns:a16="http://schemas.microsoft.com/office/drawing/2014/main" id="{6D9BC3E3-C338-B64C-070D-213F821B2E54}"/>
              </a:ext>
            </a:extLst>
          </p:cNvPr>
          <p:cNvSpPr txBox="1"/>
          <p:nvPr/>
        </p:nvSpPr>
        <p:spPr>
          <a:xfrm>
            <a:off x="331304" y="1484593"/>
            <a:ext cx="9674087" cy="3170099"/>
          </a:xfrm>
          <a:prstGeom prst="rect">
            <a:avLst/>
          </a:prstGeom>
          <a:noFill/>
        </p:spPr>
        <p:txBody>
          <a:bodyPr wrap="square">
            <a:spAutoFit/>
          </a:bodyPr>
          <a:lstStyle/>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Cars Absolute, an American company buys and sells second hand cars.</a:t>
            </a:r>
          </a:p>
          <a:p>
            <a:pPr algn="l">
              <a:buFont typeface="Arial" panose="020B0604020202020204" pitchFamily="34" charset="0"/>
              <a:buChar char="•"/>
            </a:pPr>
            <a:endParaRPr lang="en-US" sz="2000" dirty="0">
              <a:solidFill>
                <a:srgbClr val="000000"/>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20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The company has earned its name because of sincerity in work and quality of services. But for past few months </a:t>
            </a:r>
            <a:r>
              <a:rPr lang="en-US" sz="2000" b="1" i="0" dirty="0">
                <a:solidFill>
                  <a:srgbClr val="FFC000"/>
                </a:solidFill>
                <a:effectLst/>
                <a:latin typeface="Arial" panose="020B0604020202020204" pitchFamily="34" charset="0"/>
                <a:cs typeface="Arial" panose="020B0604020202020204" pitchFamily="34" charset="0"/>
              </a:rPr>
              <a:t>their sales is down </a:t>
            </a:r>
            <a:r>
              <a:rPr lang="en-US" sz="2000" b="0" i="0" dirty="0">
                <a:solidFill>
                  <a:srgbClr val="000000"/>
                </a:solidFill>
                <a:effectLst/>
                <a:latin typeface="Arial" panose="020B0604020202020204" pitchFamily="34" charset="0"/>
                <a:cs typeface="Arial" panose="020B0604020202020204" pitchFamily="34" charset="0"/>
              </a:rPr>
              <a:t>for some reason and they are unable to figure it out.</a:t>
            </a:r>
          </a:p>
          <a:p>
            <a:pPr algn="l">
              <a:buFont typeface="Arial" panose="020B0604020202020204" pitchFamily="34" charset="0"/>
              <a:buChar char="•"/>
            </a:pPr>
            <a:endParaRPr lang="en-US" sz="2000" dirty="0">
              <a:solidFill>
                <a:srgbClr val="000000"/>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20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20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The company to tackle this problem and improve their business strategy and sells .</a:t>
            </a:r>
          </a:p>
        </p:txBody>
      </p:sp>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solidFill>
                  <a:schemeClr val="tx1"/>
                </a:solidFill>
                <a:latin typeface="Algerian" panose="04020705040A02060702" pitchFamily="82" charset="0"/>
              </a:rPr>
              <a:t>Problem Statement</a:t>
            </a:r>
            <a:endParaRPr lang="en-IN" sz="2000" dirty="0"/>
          </a:p>
        </p:txBody>
      </p:sp>
      <p:sp>
        <p:nvSpPr>
          <p:cNvPr id="2" name="Slide Number Placeholder 1">
            <a:extLst>
              <a:ext uri="{FF2B5EF4-FFF2-40B4-BE49-F238E27FC236}">
                <a16:creationId xmlns:a16="http://schemas.microsoft.com/office/drawing/2014/main" id="{45709BEC-8C03-C454-A392-61E8759F800F}"/>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77744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solidFill>
                  <a:schemeClr val="tx1"/>
                </a:solidFill>
                <a:latin typeface="Algerian" panose="04020705040A02060702" pitchFamily="82" charset="0"/>
              </a:rPr>
              <a:t>Problem Statement</a:t>
            </a:r>
            <a:endParaRPr lang="en-IN" sz="2000" dirty="0"/>
          </a:p>
        </p:txBody>
      </p:sp>
      <p:graphicFrame>
        <p:nvGraphicFramePr>
          <p:cNvPr id="2" name="Table 1">
            <a:extLst>
              <a:ext uri="{FF2B5EF4-FFF2-40B4-BE49-F238E27FC236}">
                <a16:creationId xmlns:a16="http://schemas.microsoft.com/office/drawing/2014/main" id="{71E40E6E-5EFF-7B82-BBBB-9097D6A3C97E}"/>
              </a:ext>
            </a:extLst>
          </p:cNvPr>
          <p:cNvGraphicFramePr>
            <a:graphicFrameLocks noGrp="1"/>
          </p:cNvGraphicFramePr>
          <p:nvPr>
            <p:extLst>
              <p:ext uri="{D42A27DB-BD31-4B8C-83A1-F6EECF244321}">
                <p14:modId xmlns:p14="http://schemas.microsoft.com/office/powerpoint/2010/main" val="307267017"/>
              </p:ext>
            </p:extLst>
          </p:nvPr>
        </p:nvGraphicFramePr>
        <p:xfrm>
          <a:off x="452576" y="1714500"/>
          <a:ext cx="8865705" cy="4722358"/>
        </p:xfrm>
        <a:graphic>
          <a:graphicData uri="http://schemas.openxmlformats.org/drawingml/2006/table">
            <a:tbl>
              <a:tblPr/>
              <a:tblGrid>
                <a:gridCol w="2955235">
                  <a:extLst>
                    <a:ext uri="{9D8B030D-6E8A-4147-A177-3AD203B41FA5}">
                      <a16:colId xmlns:a16="http://schemas.microsoft.com/office/drawing/2014/main" val="3987234290"/>
                    </a:ext>
                  </a:extLst>
                </a:gridCol>
                <a:gridCol w="2955235">
                  <a:extLst>
                    <a:ext uri="{9D8B030D-6E8A-4147-A177-3AD203B41FA5}">
                      <a16:colId xmlns:a16="http://schemas.microsoft.com/office/drawing/2014/main" val="3470388965"/>
                    </a:ext>
                  </a:extLst>
                </a:gridCol>
                <a:gridCol w="2955235">
                  <a:extLst>
                    <a:ext uri="{9D8B030D-6E8A-4147-A177-3AD203B41FA5}">
                      <a16:colId xmlns:a16="http://schemas.microsoft.com/office/drawing/2014/main" val="3582218383"/>
                    </a:ext>
                  </a:extLst>
                </a:gridCol>
              </a:tblGrid>
              <a:tr h="303990">
                <a:tc>
                  <a:txBody>
                    <a:bodyPr/>
                    <a:lstStyle/>
                    <a:p>
                      <a:pPr algn="l" fontAlgn="ctr"/>
                      <a:r>
                        <a:rPr lang="en-IN" sz="1600" b="1">
                          <a:effectLst/>
                          <a:latin typeface="Arial" panose="020B0604020202020204" pitchFamily="34" charset="0"/>
                          <a:cs typeface="Arial" panose="020B0604020202020204" pitchFamily="34" charset="0"/>
                        </a:rPr>
                        <a:t>Id</a:t>
                      </a:r>
                    </a:p>
                  </a:txBody>
                  <a:tcPr marL="69311" marR="69311" marT="34656" marB="34656" anchor="ctr">
                    <a:lnL>
                      <a:noFill/>
                    </a:lnL>
                    <a:lnR>
                      <a:noFill/>
                    </a:lnR>
                    <a:lnT>
                      <a:noFill/>
                    </a:lnT>
                    <a:lnB>
                      <a:noFill/>
                    </a:lnB>
                    <a:solidFill>
                      <a:srgbClr val="FFFFFF"/>
                    </a:solidFill>
                  </a:tcPr>
                </a:tc>
                <a:tc>
                  <a:txBody>
                    <a:bodyPr/>
                    <a:lstStyle/>
                    <a:p>
                      <a:pPr algn="l" fontAlgn="ctr"/>
                      <a:r>
                        <a:rPr lang="en-IN" sz="1600" b="1">
                          <a:effectLst/>
                          <a:latin typeface="Arial" panose="020B0604020202020204" pitchFamily="34" charset="0"/>
                          <a:cs typeface="Arial" panose="020B0604020202020204" pitchFamily="34" charset="0"/>
                        </a:rPr>
                        <a:t>Feature</a:t>
                      </a:r>
                    </a:p>
                  </a:txBody>
                  <a:tcPr marL="69311" marR="69311" marT="34656" marB="34656" anchor="ctr">
                    <a:lnL>
                      <a:noFill/>
                    </a:lnL>
                    <a:lnR>
                      <a:noFill/>
                    </a:lnR>
                    <a:lnT>
                      <a:noFill/>
                    </a:lnT>
                    <a:lnB>
                      <a:noFill/>
                    </a:lnB>
                    <a:solidFill>
                      <a:srgbClr val="FFFFFF"/>
                    </a:solidFill>
                  </a:tcPr>
                </a:tc>
                <a:tc>
                  <a:txBody>
                    <a:bodyPr/>
                    <a:lstStyle/>
                    <a:p>
                      <a:pPr algn="l" fontAlgn="ctr"/>
                      <a:r>
                        <a:rPr lang="en-IN" sz="1600" b="1">
                          <a:effectLst/>
                          <a:latin typeface="Arial" panose="020B0604020202020204" pitchFamily="34" charset="0"/>
                          <a:cs typeface="Arial" panose="020B0604020202020204" pitchFamily="34" charset="0"/>
                        </a:rPr>
                        <a:t>Description</a:t>
                      </a:r>
                    </a:p>
                  </a:txBody>
                  <a:tcPr marL="69311" marR="69311" marT="34656" marB="34656" anchor="ctr">
                    <a:lnL>
                      <a:noFill/>
                    </a:lnL>
                    <a:lnR>
                      <a:noFill/>
                    </a:lnR>
                    <a:lnT>
                      <a:noFill/>
                    </a:lnT>
                    <a:lnB>
                      <a:noFill/>
                    </a:lnB>
                    <a:solidFill>
                      <a:srgbClr val="FFFFFF"/>
                    </a:solidFill>
                  </a:tcPr>
                </a:tc>
                <a:extLst>
                  <a:ext uri="{0D108BD9-81ED-4DB2-BD59-A6C34878D82A}">
                    <a16:rowId xmlns:a16="http://schemas.microsoft.com/office/drawing/2014/main" val="3005277687"/>
                  </a:ext>
                </a:extLst>
              </a:tr>
              <a:tr h="303990">
                <a:tc>
                  <a:txBody>
                    <a:bodyPr/>
                    <a:lstStyle/>
                    <a:p>
                      <a:pPr algn="l" fontAlgn="ctr"/>
                      <a:r>
                        <a:rPr lang="en-IN" sz="1600" dirty="0">
                          <a:effectLst/>
                          <a:latin typeface="Arial" panose="020B0604020202020204" pitchFamily="34" charset="0"/>
                          <a:cs typeface="Arial" panose="020B0604020202020204" pitchFamily="34" charset="0"/>
                        </a:rPr>
                        <a:t>01</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car</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Car brand name</a:t>
                      </a:r>
                    </a:p>
                  </a:txBody>
                  <a:tcPr marL="69311" marR="69311" marT="34656" marB="34656" anchor="ctr">
                    <a:lnL>
                      <a:noFill/>
                    </a:lnL>
                    <a:lnR>
                      <a:noFill/>
                    </a:lnR>
                    <a:lnT>
                      <a:noFill/>
                    </a:lnT>
                    <a:lnB>
                      <a:noFill/>
                    </a:lnB>
                    <a:solidFill>
                      <a:srgbClr val="F5F5F5"/>
                    </a:solidFill>
                  </a:tcPr>
                </a:tc>
                <a:extLst>
                  <a:ext uri="{0D108BD9-81ED-4DB2-BD59-A6C34878D82A}">
                    <a16:rowId xmlns:a16="http://schemas.microsoft.com/office/drawing/2014/main" val="179729333"/>
                  </a:ext>
                </a:extLst>
              </a:tr>
              <a:tr h="466823">
                <a:tc>
                  <a:txBody>
                    <a:bodyPr/>
                    <a:lstStyle/>
                    <a:p>
                      <a:pPr algn="l" fontAlgn="ctr"/>
                      <a:r>
                        <a:rPr lang="en-IN" sz="1600">
                          <a:effectLst/>
                          <a:latin typeface="Arial" panose="020B0604020202020204" pitchFamily="34" charset="0"/>
                          <a:cs typeface="Arial" panose="020B0604020202020204" pitchFamily="34" charset="0"/>
                        </a:rPr>
                        <a:t>02</a:t>
                      </a:r>
                    </a:p>
                  </a:txBody>
                  <a:tcPr marL="69311" marR="69311" marT="34656" marB="34656" anchor="ctr">
                    <a:lnL>
                      <a:noFill/>
                    </a:lnL>
                    <a:lnR>
                      <a:noFill/>
                    </a:lnR>
                    <a:lnT>
                      <a:noFill/>
                    </a:lnT>
                    <a:lnB>
                      <a:noFill/>
                    </a:lnB>
                    <a:solidFill>
                      <a:srgbClr val="FFFFFF"/>
                    </a:solidFill>
                  </a:tcPr>
                </a:tc>
                <a:tc>
                  <a:txBody>
                    <a:bodyPr/>
                    <a:lstStyle/>
                    <a:p>
                      <a:pPr algn="l" fontAlgn="ctr"/>
                      <a:r>
                        <a:rPr lang="en-IN" sz="1600" dirty="0">
                          <a:effectLst/>
                          <a:latin typeface="Arial" panose="020B0604020202020204" pitchFamily="34" charset="0"/>
                          <a:cs typeface="Arial" panose="020B0604020202020204" pitchFamily="34" charset="0"/>
                        </a:rPr>
                        <a:t>model</a:t>
                      </a:r>
                    </a:p>
                  </a:txBody>
                  <a:tcPr marL="69311" marR="69311" marT="34656" marB="34656" anchor="ctr">
                    <a:lnL>
                      <a:noFill/>
                    </a:lnL>
                    <a:lnR>
                      <a:noFill/>
                    </a:lnR>
                    <a:lnT>
                      <a:noFill/>
                    </a:lnT>
                    <a:lnB>
                      <a:noFill/>
                    </a:lnB>
                    <a:solidFill>
                      <a:srgbClr val="FFFFFF"/>
                    </a:solidFill>
                  </a:tcPr>
                </a:tc>
                <a:tc>
                  <a:txBody>
                    <a:bodyPr/>
                    <a:lstStyle/>
                    <a:p>
                      <a:pPr algn="l" fontAlgn="ctr"/>
                      <a:r>
                        <a:rPr lang="en-IN" sz="1600">
                          <a:effectLst/>
                          <a:latin typeface="Arial" panose="020B0604020202020204" pitchFamily="34" charset="0"/>
                          <a:cs typeface="Arial" panose="020B0604020202020204" pitchFamily="34" charset="0"/>
                        </a:rPr>
                        <a:t>Available car different Variants</a:t>
                      </a:r>
                    </a:p>
                  </a:txBody>
                  <a:tcPr marL="69311" marR="69311" marT="34656" marB="34656" anchor="ctr">
                    <a:lnL>
                      <a:noFill/>
                    </a:lnL>
                    <a:lnR>
                      <a:noFill/>
                    </a:lnR>
                    <a:lnT>
                      <a:noFill/>
                    </a:lnT>
                    <a:lnB>
                      <a:noFill/>
                    </a:lnB>
                    <a:solidFill>
                      <a:srgbClr val="FFFFFF"/>
                    </a:solidFill>
                  </a:tcPr>
                </a:tc>
                <a:extLst>
                  <a:ext uri="{0D108BD9-81ED-4DB2-BD59-A6C34878D82A}">
                    <a16:rowId xmlns:a16="http://schemas.microsoft.com/office/drawing/2014/main" val="3564281317"/>
                  </a:ext>
                </a:extLst>
              </a:tr>
              <a:tr h="303990">
                <a:tc>
                  <a:txBody>
                    <a:bodyPr/>
                    <a:lstStyle/>
                    <a:p>
                      <a:pPr algn="l" fontAlgn="ctr"/>
                      <a:r>
                        <a:rPr lang="en-IN" sz="1600">
                          <a:effectLst/>
                          <a:latin typeface="Arial" panose="020B0604020202020204" pitchFamily="34" charset="0"/>
                          <a:cs typeface="Arial" panose="020B0604020202020204" pitchFamily="34" charset="0"/>
                        </a:rPr>
                        <a:t>03</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year</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purchasing Year</a:t>
                      </a:r>
                    </a:p>
                  </a:txBody>
                  <a:tcPr marL="69311" marR="69311" marT="34656" marB="34656" anchor="ctr">
                    <a:lnL>
                      <a:noFill/>
                    </a:lnL>
                    <a:lnR>
                      <a:noFill/>
                    </a:lnR>
                    <a:lnT>
                      <a:noFill/>
                    </a:lnT>
                    <a:lnB>
                      <a:noFill/>
                    </a:lnB>
                    <a:solidFill>
                      <a:srgbClr val="F5F5F5"/>
                    </a:solidFill>
                  </a:tcPr>
                </a:tc>
                <a:extLst>
                  <a:ext uri="{0D108BD9-81ED-4DB2-BD59-A6C34878D82A}">
                    <a16:rowId xmlns:a16="http://schemas.microsoft.com/office/drawing/2014/main" val="4206772847"/>
                  </a:ext>
                </a:extLst>
              </a:tr>
              <a:tr h="676404">
                <a:tc>
                  <a:txBody>
                    <a:bodyPr/>
                    <a:lstStyle/>
                    <a:p>
                      <a:pPr algn="l" fontAlgn="ctr"/>
                      <a:r>
                        <a:rPr lang="en-IN" sz="1600">
                          <a:effectLst/>
                          <a:latin typeface="Arial" panose="020B0604020202020204" pitchFamily="34" charset="0"/>
                          <a:cs typeface="Arial" panose="020B0604020202020204" pitchFamily="34" charset="0"/>
                        </a:rPr>
                        <a:t>04</a:t>
                      </a:r>
                    </a:p>
                  </a:txBody>
                  <a:tcPr marL="69311" marR="69311" marT="34656" marB="34656" anchor="ctr">
                    <a:lnL>
                      <a:noFill/>
                    </a:lnL>
                    <a:lnR>
                      <a:noFill/>
                    </a:lnR>
                    <a:lnT>
                      <a:noFill/>
                    </a:lnT>
                    <a:lnB>
                      <a:noFill/>
                    </a:lnB>
                    <a:solidFill>
                      <a:srgbClr val="FFFFFF"/>
                    </a:solidFill>
                  </a:tcPr>
                </a:tc>
                <a:tc>
                  <a:txBody>
                    <a:bodyPr/>
                    <a:lstStyle/>
                    <a:p>
                      <a:pPr algn="l" fontAlgn="ctr"/>
                      <a:r>
                        <a:rPr lang="en-IN" sz="1600" dirty="0">
                          <a:effectLst/>
                          <a:latin typeface="Arial" panose="020B0604020202020204" pitchFamily="34" charset="0"/>
                          <a:cs typeface="Arial" panose="020B0604020202020204" pitchFamily="34" charset="0"/>
                        </a:rPr>
                        <a:t>body</a:t>
                      </a:r>
                    </a:p>
                  </a:txBody>
                  <a:tcPr marL="69311" marR="69311" marT="34656" marB="34656" anchor="ctr">
                    <a:lnL>
                      <a:noFill/>
                    </a:lnL>
                    <a:lnR>
                      <a:noFill/>
                    </a:lnR>
                    <a:lnT>
                      <a:noFill/>
                    </a:lnT>
                    <a:lnB>
                      <a:noFill/>
                    </a:lnB>
                    <a:solidFill>
                      <a:srgbClr val="FFFFFF"/>
                    </a:solidFill>
                  </a:tcPr>
                </a:tc>
                <a:tc>
                  <a:txBody>
                    <a:bodyPr/>
                    <a:lstStyle/>
                    <a:p>
                      <a:pPr algn="l" fontAlgn="ctr"/>
                      <a:r>
                        <a:rPr lang="en-US" sz="1600">
                          <a:effectLst/>
                          <a:latin typeface="Arial" panose="020B0604020202020204" pitchFamily="34" charset="0"/>
                          <a:cs typeface="Arial" panose="020B0604020202020204" pitchFamily="34" charset="0"/>
                        </a:rPr>
                        <a:t>Body type-Hatchback, Sedan, Crossover etc</a:t>
                      </a:r>
                    </a:p>
                  </a:txBody>
                  <a:tcPr marL="69311" marR="69311" marT="34656" marB="34656" anchor="ctr">
                    <a:lnL>
                      <a:noFill/>
                    </a:lnL>
                    <a:lnR>
                      <a:noFill/>
                    </a:lnR>
                    <a:lnT>
                      <a:noFill/>
                    </a:lnT>
                    <a:lnB>
                      <a:noFill/>
                    </a:lnB>
                    <a:solidFill>
                      <a:srgbClr val="FFFFFF"/>
                    </a:solidFill>
                  </a:tcPr>
                </a:tc>
                <a:extLst>
                  <a:ext uri="{0D108BD9-81ED-4DB2-BD59-A6C34878D82A}">
                    <a16:rowId xmlns:a16="http://schemas.microsoft.com/office/drawing/2014/main" val="3145206176"/>
                  </a:ext>
                </a:extLst>
              </a:tr>
              <a:tr h="303990">
                <a:tc>
                  <a:txBody>
                    <a:bodyPr/>
                    <a:lstStyle/>
                    <a:p>
                      <a:pPr algn="l" fontAlgn="ctr"/>
                      <a:r>
                        <a:rPr lang="en-IN" sz="1600">
                          <a:effectLst/>
                          <a:latin typeface="Arial" panose="020B0604020202020204" pitchFamily="34" charset="0"/>
                          <a:cs typeface="Arial" panose="020B0604020202020204" pitchFamily="34" charset="0"/>
                        </a:rPr>
                        <a:t>05</a:t>
                      </a:r>
                    </a:p>
                  </a:txBody>
                  <a:tcPr marL="69311" marR="69311" marT="34656" marB="34656" anchor="ctr">
                    <a:lnL>
                      <a:noFill/>
                    </a:lnL>
                    <a:lnR>
                      <a:noFill/>
                    </a:lnR>
                    <a:lnT>
                      <a:noFill/>
                    </a:lnT>
                    <a:lnB>
                      <a:noFill/>
                    </a:lnB>
                    <a:solidFill>
                      <a:srgbClr val="F5F5F5"/>
                    </a:solidFill>
                  </a:tcPr>
                </a:tc>
                <a:tc>
                  <a:txBody>
                    <a:bodyPr/>
                    <a:lstStyle/>
                    <a:p>
                      <a:pPr algn="l" fontAlgn="ctr"/>
                      <a:r>
                        <a:rPr lang="en-IN" sz="1600" dirty="0">
                          <a:effectLst/>
                          <a:latin typeface="Arial" panose="020B0604020202020204" pitchFamily="34" charset="0"/>
                          <a:cs typeface="Arial" panose="020B0604020202020204" pitchFamily="34" charset="0"/>
                        </a:rPr>
                        <a:t>mileage</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car Mileage</a:t>
                      </a:r>
                    </a:p>
                  </a:txBody>
                  <a:tcPr marL="69311" marR="69311" marT="34656" marB="34656" anchor="ctr">
                    <a:lnL>
                      <a:noFill/>
                    </a:lnL>
                    <a:lnR>
                      <a:noFill/>
                    </a:lnR>
                    <a:lnT>
                      <a:noFill/>
                    </a:lnT>
                    <a:lnB>
                      <a:noFill/>
                    </a:lnB>
                    <a:solidFill>
                      <a:srgbClr val="F5F5F5"/>
                    </a:solidFill>
                  </a:tcPr>
                </a:tc>
                <a:extLst>
                  <a:ext uri="{0D108BD9-81ED-4DB2-BD59-A6C34878D82A}">
                    <a16:rowId xmlns:a16="http://schemas.microsoft.com/office/drawing/2014/main" val="1548225720"/>
                  </a:ext>
                </a:extLst>
              </a:tr>
              <a:tr h="303990">
                <a:tc>
                  <a:txBody>
                    <a:bodyPr/>
                    <a:lstStyle/>
                    <a:p>
                      <a:pPr algn="l" fontAlgn="ctr"/>
                      <a:r>
                        <a:rPr lang="en-IN" sz="1600">
                          <a:effectLst/>
                          <a:latin typeface="Arial" panose="020B0604020202020204" pitchFamily="34" charset="0"/>
                          <a:cs typeface="Arial" panose="020B0604020202020204" pitchFamily="34" charset="0"/>
                        </a:rPr>
                        <a:t>06</a:t>
                      </a:r>
                    </a:p>
                  </a:txBody>
                  <a:tcPr marL="69311" marR="69311" marT="34656" marB="34656" anchor="ctr">
                    <a:lnL>
                      <a:noFill/>
                    </a:lnL>
                    <a:lnR>
                      <a:noFill/>
                    </a:lnR>
                    <a:lnT>
                      <a:noFill/>
                    </a:lnT>
                    <a:lnB>
                      <a:noFill/>
                    </a:lnB>
                    <a:solidFill>
                      <a:srgbClr val="FFFFFF"/>
                    </a:solidFill>
                  </a:tcPr>
                </a:tc>
                <a:tc>
                  <a:txBody>
                    <a:bodyPr/>
                    <a:lstStyle/>
                    <a:p>
                      <a:pPr algn="l" fontAlgn="ctr"/>
                      <a:r>
                        <a:rPr lang="en-IN" sz="1600">
                          <a:effectLst/>
                          <a:latin typeface="Arial" panose="020B0604020202020204" pitchFamily="34" charset="0"/>
                          <a:cs typeface="Arial" panose="020B0604020202020204" pitchFamily="34" charset="0"/>
                        </a:rPr>
                        <a:t>engV</a:t>
                      </a:r>
                    </a:p>
                  </a:txBody>
                  <a:tcPr marL="69311" marR="69311" marT="34656" marB="34656" anchor="ctr">
                    <a:lnL>
                      <a:noFill/>
                    </a:lnL>
                    <a:lnR>
                      <a:noFill/>
                    </a:lnR>
                    <a:lnT>
                      <a:noFill/>
                    </a:lnT>
                    <a:lnB>
                      <a:noFill/>
                    </a:lnB>
                    <a:solidFill>
                      <a:srgbClr val="FFFFFF"/>
                    </a:solidFill>
                  </a:tcPr>
                </a:tc>
                <a:tc>
                  <a:txBody>
                    <a:bodyPr/>
                    <a:lstStyle/>
                    <a:p>
                      <a:pPr algn="l" fontAlgn="ctr"/>
                      <a:r>
                        <a:rPr lang="en-IN" sz="1600">
                          <a:effectLst/>
                          <a:latin typeface="Arial" panose="020B0604020202020204" pitchFamily="34" charset="0"/>
                          <a:cs typeface="Arial" panose="020B0604020202020204" pitchFamily="34" charset="0"/>
                        </a:rPr>
                        <a:t>Engine version</a:t>
                      </a:r>
                    </a:p>
                  </a:txBody>
                  <a:tcPr marL="69311" marR="69311" marT="34656" marB="34656" anchor="ctr">
                    <a:lnL>
                      <a:noFill/>
                    </a:lnL>
                    <a:lnR>
                      <a:noFill/>
                    </a:lnR>
                    <a:lnT>
                      <a:noFill/>
                    </a:lnT>
                    <a:lnB>
                      <a:noFill/>
                    </a:lnB>
                    <a:solidFill>
                      <a:srgbClr val="FFFFFF"/>
                    </a:solidFill>
                  </a:tcPr>
                </a:tc>
                <a:extLst>
                  <a:ext uri="{0D108BD9-81ED-4DB2-BD59-A6C34878D82A}">
                    <a16:rowId xmlns:a16="http://schemas.microsoft.com/office/drawing/2014/main" val="463606658"/>
                  </a:ext>
                </a:extLst>
              </a:tr>
              <a:tr h="676404">
                <a:tc>
                  <a:txBody>
                    <a:bodyPr/>
                    <a:lstStyle/>
                    <a:p>
                      <a:pPr algn="l" fontAlgn="ctr"/>
                      <a:r>
                        <a:rPr lang="en-IN" sz="1600">
                          <a:effectLst/>
                          <a:latin typeface="Arial" panose="020B0604020202020204" pitchFamily="34" charset="0"/>
                          <a:cs typeface="Arial" panose="020B0604020202020204" pitchFamily="34" charset="0"/>
                        </a:rPr>
                        <a:t>07</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engType</a:t>
                      </a:r>
                    </a:p>
                  </a:txBody>
                  <a:tcPr marL="69311" marR="69311" marT="34656" marB="34656" anchor="ctr">
                    <a:lnL>
                      <a:noFill/>
                    </a:lnL>
                    <a:lnR>
                      <a:noFill/>
                    </a:lnR>
                    <a:lnT>
                      <a:noFill/>
                    </a:lnT>
                    <a:lnB>
                      <a:noFill/>
                    </a:lnB>
                    <a:solidFill>
                      <a:srgbClr val="F5F5F5"/>
                    </a:solidFill>
                  </a:tcPr>
                </a:tc>
                <a:tc>
                  <a:txBody>
                    <a:bodyPr/>
                    <a:lstStyle/>
                    <a:p>
                      <a:pPr algn="l" fontAlgn="ctr"/>
                      <a:r>
                        <a:rPr lang="en-IN" sz="1600" dirty="0">
                          <a:effectLst/>
                          <a:latin typeface="Arial" panose="020B0604020202020204" pitchFamily="34" charset="0"/>
                          <a:cs typeface="Arial" panose="020B0604020202020204" pitchFamily="34" charset="0"/>
                        </a:rPr>
                        <a:t>Car Fuel type - Petrol, Diesel, gas etc</a:t>
                      </a:r>
                    </a:p>
                  </a:txBody>
                  <a:tcPr marL="69311" marR="69311" marT="34656" marB="34656" anchor="ctr">
                    <a:lnL>
                      <a:noFill/>
                    </a:lnL>
                    <a:lnR>
                      <a:noFill/>
                    </a:lnR>
                    <a:lnT>
                      <a:noFill/>
                    </a:lnT>
                    <a:lnB>
                      <a:noFill/>
                    </a:lnB>
                    <a:solidFill>
                      <a:srgbClr val="F5F5F5"/>
                    </a:solidFill>
                  </a:tcPr>
                </a:tc>
                <a:extLst>
                  <a:ext uri="{0D108BD9-81ED-4DB2-BD59-A6C34878D82A}">
                    <a16:rowId xmlns:a16="http://schemas.microsoft.com/office/drawing/2014/main" val="2445416075"/>
                  </a:ext>
                </a:extLst>
              </a:tr>
              <a:tr h="466823">
                <a:tc>
                  <a:txBody>
                    <a:bodyPr/>
                    <a:lstStyle/>
                    <a:p>
                      <a:pPr algn="l" fontAlgn="ctr"/>
                      <a:r>
                        <a:rPr lang="en-IN" sz="1600">
                          <a:effectLst/>
                          <a:latin typeface="Arial" panose="020B0604020202020204" pitchFamily="34" charset="0"/>
                          <a:cs typeface="Arial" panose="020B0604020202020204" pitchFamily="34" charset="0"/>
                        </a:rPr>
                        <a:t>08</a:t>
                      </a:r>
                    </a:p>
                  </a:txBody>
                  <a:tcPr marL="69311" marR="69311" marT="34656" marB="34656" anchor="ctr">
                    <a:lnL>
                      <a:noFill/>
                    </a:lnL>
                    <a:lnR>
                      <a:noFill/>
                    </a:lnR>
                    <a:lnT>
                      <a:noFill/>
                    </a:lnT>
                    <a:lnB>
                      <a:noFill/>
                    </a:lnB>
                    <a:solidFill>
                      <a:srgbClr val="FFFFFF"/>
                    </a:solidFill>
                  </a:tcPr>
                </a:tc>
                <a:tc>
                  <a:txBody>
                    <a:bodyPr/>
                    <a:lstStyle/>
                    <a:p>
                      <a:pPr algn="l" fontAlgn="ctr"/>
                      <a:r>
                        <a:rPr lang="en-IN" sz="1600">
                          <a:effectLst/>
                          <a:latin typeface="Arial" panose="020B0604020202020204" pitchFamily="34" charset="0"/>
                          <a:cs typeface="Arial" panose="020B0604020202020204" pitchFamily="34" charset="0"/>
                        </a:rPr>
                        <a:t>drive</a:t>
                      </a:r>
                    </a:p>
                  </a:txBody>
                  <a:tcPr marL="69311" marR="69311" marT="34656" marB="34656" anchor="ctr">
                    <a:lnL>
                      <a:noFill/>
                    </a:lnL>
                    <a:lnR>
                      <a:noFill/>
                    </a:lnR>
                    <a:lnT>
                      <a:noFill/>
                    </a:lnT>
                    <a:lnB>
                      <a:noFill/>
                    </a:lnB>
                    <a:solidFill>
                      <a:srgbClr val="FFFFFF"/>
                    </a:solidFill>
                  </a:tcPr>
                </a:tc>
                <a:tc>
                  <a:txBody>
                    <a:bodyPr/>
                    <a:lstStyle/>
                    <a:p>
                      <a:pPr algn="l" fontAlgn="ctr"/>
                      <a:r>
                        <a:rPr lang="en-IN" sz="1600" dirty="0">
                          <a:effectLst/>
                          <a:latin typeface="Arial" panose="020B0604020202020204" pitchFamily="34" charset="0"/>
                          <a:cs typeface="Arial" panose="020B0604020202020204" pitchFamily="34" charset="0"/>
                        </a:rPr>
                        <a:t>Wheel Drive Front, back</a:t>
                      </a:r>
                    </a:p>
                  </a:txBody>
                  <a:tcPr marL="69311" marR="69311" marT="34656" marB="34656" anchor="ctr">
                    <a:lnL>
                      <a:noFill/>
                    </a:lnL>
                    <a:lnR>
                      <a:noFill/>
                    </a:lnR>
                    <a:lnT>
                      <a:noFill/>
                    </a:lnT>
                    <a:lnB>
                      <a:noFill/>
                    </a:lnB>
                    <a:solidFill>
                      <a:srgbClr val="FFFFFF"/>
                    </a:solidFill>
                  </a:tcPr>
                </a:tc>
                <a:extLst>
                  <a:ext uri="{0D108BD9-81ED-4DB2-BD59-A6C34878D82A}">
                    <a16:rowId xmlns:a16="http://schemas.microsoft.com/office/drawing/2014/main" val="3621645996"/>
                  </a:ext>
                </a:extLst>
              </a:tr>
              <a:tr h="526965">
                <a:tc>
                  <a:txBody>
                    <a:bodyPr/>
                    <a:lstStyle/>
                    <a:p>
                      <a:pPr algn="l" fontAlgn="ctr"/>
                      <a:r>
                        <a:rPr lang="en-IN" sz="1600">
                          <a:effectLst/>
                          <a:latin typeface="Arial" panose="020B0604020202020204" pitchFamily="34" charset="0"/>
                          <a:cs typeface="Arial" panose="020B0604020202020204" pitchFamily="34" charset="0"/>
                        </a:rPr>
                        <a:t>09</a:t>
                      </a:r>
                    </a:p>
                  </a:txBody>
                  <a:tcPr marL="69311" marR="69311" marT="34656" marB="34656" anchor="ctr">
                    <a:lnL>
                      <a:noFill/>
                    </a:lnL>
                    <a:lnR>
                      <a:noFill/>
                    </a:lnR>
                    <a:lnT>
                      <a:noFill/>
                    </a:lnT>
                    <a:lnB>
                      <a:noFill/>
                    </a:lnB>
                    <a:solidFill>
                      <a:srgbClr val="F5F5F5"/>
                    </a:solidFill>
                  </a:tcPr>
                </a:tc>
                <a:tc>
                  <a:txBody>
                    <a:bodyPr/>
                    <a:lstStyle/>
                    <a:p>
                      <a:pPr algn="l" fontAlgn="ctr"/>
                      <a:r>
                        <a:rPr lang="en-IN" sz="1600">
                          <a:effectLst/>
                          <a:latin typeface="Arial" panose="020B0604020202020204" pitchFamily="34" charset="0"/>
                          <a:cs typeface="Arial" panose="020B0604020202020204" pitchFamily="34" charset="0"/>
                        </a:rPr>
                        <a:t>registration</a:t>
                      </a:r>
                    </a:p>
                  </a:txBody>
                  <a:tcPr marL="69311" marR="69311" marT="34656" marB="34656" anchor="ctr">
                    <a:lnL>
                      <a:noFill/>
                    </a:lnL>
                    <a:lnR>
                      <a:noFill/>
                    </a:lnR>
                    <a:lnT>
                      <a:noFill/>
                    </a:lnT>
                    <a:lnB>
                      <a:noFill/>
                    </a:lnB>
                    <a:solidFill>
                      <a:srgbClr val="F5F5F5"/>
                    </a:solidFill>
                  </a:tcPr>
                </a:tc>
                <a:tc>
                  <a:txBody>
                    <a:bodyPr/>
                    <a:lstStyle/>
                    <a:p>
                      <a:pPr algn="l" fontAlgn="ctr"/>
                      <a:r>
                        <a:rPr lang="en-US" sz="1600" dirty="0">
                          <a:effectLst/>
                          <a:latin typeface="Arial" panose="020B0604020202020204" pitchFamily="34" charset="0"/>
                          <a:cs typeface="Arial" panose="020B0604020202020204" pitchFamily="34" charset="0"/>
                        </a:rPr>
                        <a:t>Check if the vehicle is registered</a:t>
                      </a:r>
                    </a:p>
                  </a:txBody>
                  <a:tcPr marL="69311" marR="69311" marT="34656" marB="34656" anchor="ctr">
                    <a:lnL>
                      <a:noFill/>
                    </a:lnL>
                    <a:lnR>
                      <a:noFill/>
                    </a:lnR>
                    <a:lnT>
                      <a:noFill/>
                    </a:lnT>
                    <a:lnB>
                      <a:noFill/>
                    </a:lnB>
                    <a:solidFill>
                      <a:srgbClr val="F5F5F5"/>
                    </a:solidFill>
                  </a:tcPr>
                </a:tc>
                <a:extLst>
                  <a:ext uri="{0D108BD9-81ED-4DB2-BD59-A6C34878D82A}">
                    <a16:rowId xmlns:a16="http://schemas.microsoft.com/office/drawing/2014/main" val="2622474861"/>
                  </a:ext>
                </a:extLst>
              </a:tr>
              <a:tr h="303990">
                <a:tc>
                  <a:txBody>
                    <a:bodyPr/>
                    <a:lstStyle/>
                    <a:p>
                      <a:pPr algn="l" fontAlgn="ctr"/>
                      <a:r>
                        <a:rPr lang="en-IN" sz="1600">
                          <a:effectLst/>
                          <a:latin typeface="Arial" panose="020B0604020202020204" pitchFamily="34" charset="0"/>
                          <a:cs typeface="Arial" panose="020B0604020202020204" pitchFamily="34" charset="0"/>
                        </a:rPr>
                        <a:t>10</a:t>
                      </a:r>
                    </a:p>
                  </a:txBody>
                  <a:tcPr marL="69311" marR="69311" marT="34656" marB="34656" anchor="ctr">
                    <a:lnL>
                      <a:noFill/>
                    </a:lnL>
                    <a:lnR>
                      <a:noFill/>
                    </a:lnR>
                    <a:lnT>
                      <a:noFill/>
                    </a:lnT>
                    <a:lnB>
                      <a:noFill/>
                    </a:lnB>
                    <a:solidFill>
                      <a:srgbClr val="FFFFFF"/>
                    </a:solidFill>
                  </a:tcPr>
                </a:tc>
                <a:tc>
                  <a:txBody>
                    <a:bodyPr/>
                    <a:lstStyle/>
                    <a:p>
                      <a:pPr algn="l" fontAlgn="ctr"/>
                      <a:r>
                        <a:rPr lang="en-IN" sz="1600">
                          <a:effectLst/>
                          <a:latin typeface="Arial" panose="020B0604020202020204" pitchFamily="34" charset="0"/>
                          <a:cs typeface="Arial" panose="020B0604020202020204" pitchFamily="34" charset="0"/>
                        </a:rPr>
                        <a:t>price</a:t>
                      </a:r>
                    </a:p>
                  </a:txBody>
                  <a:tcPr marL="69311" marR="69311" marT="34656" marB="34656" anchor="ctr">
                    <a:lnL>
                      <a:noFill/>
                    </a:lnL>
                    <a:lnR>
                      <a:noFill/>
                    </a:lnR>
                    <a:lnT>
                      <a:noFill/>
                    </a:lnT>
                    <a:lnB>
                      <a:noFill/>
                    </a:lnB>
                    <a:solidFill>
                      <a:srgbClr val="FFFFFF"/>
                    </a:solidFill>
                  </a:tcPr>
                </a:tc>
                <a:tc>
                  <a:txBody>
                    <a:bodyPr/>
                    <a:lstStyle/>
                    <a:p>
                      <a:pPr algn="l" fontAlgn="ctr"/>
                      <a:r>
                        <a:rPr lang="en-IN" sz="1600" dirty="0">
                          <a:effectLst/>
                          <a:latin typeface="Arial" panose="020B0604020202020204" pitchFamily="34" charset="0"/>
                          <a:cs typeface="Arial" panose="020B0604020202020204" pitchFamily="34" charset="0"/>
                        </a:rPr>
                        <a:t>Price of Car in $</a:t>
                      </a:r>
                    </a:p>
                  </a:txBody>
                  <a:tcPr marL="69311" marR="69311" marT="34656" marB="34656" anchor="ctr">
                    <a:lnL>
                      <a:noFill/>
                    </a:lnL>
                    <a:lnR>
                      <a:noFill/>
                    </a:lnR>
                    <a:lnT>
                      <a:noFill/>
                    </a:lnT>
                    <a:lnB>
                      <a:noFill/>
                    </a:lnB>
                    <a:solidFill>
                      <a:srgbClr val="FFFFFF"/>
                    </a:solidFill>
                  </a:tcPr>
                </a:tc>
                <a:extLst>
                  <a:ext uri="{0D108BD9-81ED-4DB2-BD59-A6C34878D82A}">
                    <a16:rowId xmlns:a16="http://schemas.microsoft.com/office/drawing/2014/main" val="882172319"/>
                  </a:ext>
                </a:extLst>
              </a:tr>
            </a:tbl>
          </a:graphicData>
        </a:graphic>
      </p:graphicFrame>
      <p:sp>
        <p:nvSpPr>
          <p:cNvPr id="4" name="Slide Number Placeholder 3">
            <a:extLst>
              <a:ext uri="{FF2B5EF4-FFF2-40B4-BE49-F238E27FC236}">
                <a16:creationId xmlns:a16="http://schemas.microsoft.com/office/drawing/2014/main" id="{0240E4D9-6759-80E8-14E8-FFA9DF61274A}"/>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44777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CLEANING DATA</a:t>
            </a:r>
            <a:endParaRPr lang="en-IN" sz="2000" dirty="0"/>
          </a:p>
        </p:txBody>
      </p:sp>
      <p:pic>
        <p:nvPicPr>
          <p:cNvPr id="2050" name="Picture 2">
            <a:extLst>
              <a:ext uri="{FF2B5EF4-FFF2-40B4-BE49-F238E27FC236}">
                <a16:creationId xmlns:a16="http://schemas.microsoft.com/office/drawing/2014/main" id="{C4A7E0D0-8E8E-6B40-81BD-BCF4946704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86" y="2135560"/>
            <a:ext cx="3498574" cy="24370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D04EA23-D33A-D1F4-EB1E-F92564B1B6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051" y="4559921"/>
            <a:ext cx="340580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DB4B15B-1581-1C1A-18E0-A54F99DDE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9541" y="2210453"/>
            <a:ext cx="3695700" cy="23494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BA2F1E-F0A0-4159-CCCC-7768871DE9C8}"/>
              </a:ext>
            </a:extLst>
          </p:cNvPr>
          <p:cNvSpPr txBox="1"/>
          <p:nvPr/>
        </p:nvSpPr>
        <p:spPr>
          <a:xfrm rot="16200000">
            <a:off x="4885762" y="3269771"/>
            <a:ext cx="447558" cy="230832"/>
          </a:xfrm>
          <a:prstGeom prst="rect">
            <a:avLst/>
          </a:prstGeom>
          <a:noFill/>
        </p:spPr>
        <p:txBody>
          <a:bodyPr wrap="none" rtlCol="0">
            <a:spAutoFit/>
          </a:bodyPr>
          <a:lstStyle/>
          <a:p>
            <a:r>
              <a:rPr lang="en-IN" sz="900" dirty="0">
                <a:latin typeface="Arial" panose="020B0604020202020204" pitchFamily="34" charset="0"/>
                <a:cs typeface="Arial" panose="020B0604020202020204" pitchFamily="34" charset="0"/>
              </a:rPr>
              <a:t>Price</a:t>
            </a:r>
          </a:p>
        </p:txBody>
      </p:sp>
      <p:pic>
        <p:nvPicPr>
          <p:cNvPr id="2056" name="Picture 8">
            <a:extLst>
              <a:ext uri="{FF2B5EF4-FFF2-40B4-BE49-F238E27FC236}">
                <a16:creationId xmlns:a16="http://schemas.microsoft.com/office/drawing/2014/main" id="{E55BB109-F922-7D8A-B5A2-0F091105F1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4958" y="4572653"/>
            <a:ext cx="3580284" cy="22256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68B96D-FECA-70A5-AFE5-2E4D05BCAA52}"/>
              </a:ext>
            </a:extLst>
          </p:cNvPr>
          <p:cNvSpPr txBox="1"/>
          <p:nvPr/>
        </p:nvSpPr>
        <p:spPr>
          <a:xfrm rot="16200000">
            <a:off x="4815230" y="5689770"/>
            <a:ext cx="588623" cy="230832"/>
          </a:xfrm>
          <a:prstGeom prst="rect">
            <a:avLst/>
          </a:prstGeom>
          <a:noFill/>
        </p:spPr>
        <p:txBody>
          <a:bodyPr wrap="none" rtlCol="0">
            <a:spAutoFit/>
          </a:bodyPr>
          <a:lstStyle/>
          <a:p>
            <a:r>
              <a:rPr lang="en-IN" sz="900" dirty="0">
                <a:latin typeface="Arial" panose="020B0604020202020204" pitchFamily="34" charset="0"/>
                <a:cs typeface="Arial" panose="020B0604020202020204" pitchFamily="34" charset="0"/>
              </a:rPr>
              <a:t>mileage</a:t>
            </a:r>
            <a:endParaRPr lang="en-IN"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DC95AC2-4E78-BD81-D649-F9EE3A949AA2}"/>
              </a:ext>
            </a:extLst>
          </p:cNvPr>
          <p:cNvSpPr txBox="1"/>
          <p:nvPr/>
        </p:nvSpPr>
        <p:spPr>
          <a:xfrm>
            <a:off x="318052" y="1701417"/>
            <a:ext cx="3405808" cy="369332"/>
          </a:xfrm>
          <a:prstGeom prst="rect">
            <a:avLst/>
          </a:prstGeom>
          <a:noFill/>
        </p:spPr>
        <p:txBody>
          <a:bodyPr wrap="square" rtlCol="0">
            <a:spAutoFit/>
          </a:bodyPr>
          <a:lstStyle/>
          <a:p>
            <a:pPr algn="ctr"/>
            <a:r>
              <a:rPr lang="en-IN" b="1" dirty="0">
                <a:latin typeface="Arial Black" panose="020B0A04020102020204" pitchFamily="34" charset="0"/>
              </a:rPr>
              <a:t>BEFORE</a:t>
            </a:r>
          </a:p>
        </p:txBody>
      </p:sp>
      <p:sp>
        <p:nvSpPr>
          <p:cNvPr id="8" name="TextBox 7">
            <a:extLst>
              <a:ext uri="{FF2B5EF4-FFF2-40B4-BE49-F238E27FC236}">
                <a16:creationId xmlns:a16="http://schemas.microsoft.com/office/drawing/2014/main" id="{DF560653-84E1-9848-DC88-EC2A36D66B76}"/>
              </a:ext>
            </a:extLst>
          </p:cNvPr>
          <p:cNvSpPr txBox="1"/>
          <p:nvPr/>
        </p:nvSpPr>
        <p:spPr>
          <a:xfrm>
            <a:off x="5224957" y="1683026"/>
            <a:ext cx="3580284" cy="369332"/>
          </a:xfrm>
          <a:prstGeom prst="rect">
            <a:avLst/>
          </a:prstGeom>
          <a:noFill/>
        </p:spPr>
        <p:txBody>
          <a:bodyPr wrap="square" rtlCol="0">
            <a:spAutoFit/>
          </a:bodyPr>
          <a:lstStyle/>
          <a:p>
            <a:pPr algn="ctr"/>
            <a:r>
              <a:rPr lang="en-IN" dirty="0">
                <a:latin typeface="Arial Black" panose="020B0A04020102020204" pitchFamily="34" charset="0"/>
              </a:rPr>
              <a:t>AFTER</a:t>
            </a:r>
          </a:p>
        </p:txBody>
      </p:sp>
      <p:sp>
        <p:nvSpPr>
          <p:cNvPr id="2" name="Slide Number Placeholder 1">
            <a:extLst>
              <a:ext uri="{FF2B5EF4-FFF2-40B4-BE49-F238E27FC236}">
                <a16:creationId xmlns:a16="http://schemas.microsoft.com/office/drawing/2014/main" id="{3841E9F4-89A9-E148-8D07-C25D1FBF5D58}"/>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71751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3E56A25F-EAD5-8A53-0FA9-C9344FE51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209" y="2085562"/>
            <a:ext cx="4625008" cy="35935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4">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BRAND AND DRIVE</a:t>
            </a:r>
            <a:endParaRPr lang="en-IN" sz="2000" dirty="0"/>
          </a:p>
        </p:txBody>
      </p:sp>
      <p:pic>
        <p:nvPicPr>
          <p:cNvPr id="3074" name="Picture 2">
            <a:extLst>
              <a:ext uri="{FF2B5EF4-FFF2-40B4-BE49-F238E27FC236}">
                <a16:creationId xmlns:a16="http://schemas.microsoft.com/office/drawing/2014/main" id="{D7B93FC7-F43E-CB70-8978-5CB6A0228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42" y="2085562"/>
            <a:ext cx="5737867" cy="47724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65D1F-929C-4A8F-DE45-F7E8D0763F88}"/>
              </a:ext>
            </a:extLst>
          </p:cNvPr>
          <p:cNvSpPr txBox="1"/>
          <p:nvPr/>
        </p:nvSpPr>
        <p:spPr>
          <a:xfrm>
            <a:off x="106343" y="1616765"/>
            <a:ext cx="5737866" cy="369332"/>
          </a:xfrm>
          <a:prstGeom prst="rect">
            <a:avLst/>
          </a:prstGeom>
          <a:noFill/>
        </p:spPr>
        <p:txBody>
          <a:bodyPr wrap="square" rtlCol="0">
            <a:spAutoFit/>
          </a:bodyPr>
          <a:lstStyle/>
          <a:p>
            <a:pPr algn="ctr"/>
            <a:r>
              <a:rPr lang="en-IN" dirty="0">
                <a:latin typeface="Arial Black" panose="020B0A04020102020204" pitchFamily="34" charset="0"/>
              </a:rPr>
              <a:t>BRAND</a:t>
            </a:r>
          </a:p>
        </p:txBody>
      </p:sp>
      <p:sp>
        <p:nvSpPr>
          <p:cNvPr id="10" name="TextBox 9">
            <a:extLst>
              <a:ext uri="{FF2B5EF4-FFF2-40B4-BE49-F238E27FC236}">
                <a16:creationId xmlns:a16="http://schemas.microsoft.com/office/drawing/2014/main" id="{6CB8C0EA-2A3F-64FB-C0ED-35306E7EFFAD}"/>
              </a:ext>
            </a:extLst>
          </p:cNvPr>
          <p:cNvSpPr txBox="1"/>
          <p:nvPr/>
        </p:nvSpPr>
        <p:spPr>
          <a:xfrm>
            <a:off x="5844209" y="1597557"/>
            <a:ext cx="4625008" cy="369332"/>
          </a:xfrm>
          <a:prstGeom prst="rect">
            <a:avLst/>
          </a:prstGeom>
          <a:noFill/>
        </p:spPr>
        <p:txBody>
          <a:bodyPr wrap="square" rtlCol="0">
            <a:spAutoFit/>
          </a:bodyPr>
          <a:lstStyle/>
          <a:p>
            <a:pPr algn="ctr"/>
            <a:r>
              <a:rPr lang="en-IN" dirty="0">
                <a:latin typeface="Arial Black" panose="020B0A04020102020204" pitchFamily="34" charset="0"/>
              </a:rPr>
              <a:t>DRIVE</a:t>
            </a:r>
          </a:p>
        </p:txBody>
      </p:sp>
      <p:sp>
        <p:nvSpPr>
          <p:cNvPr id="4" name="Slide Number Placeholder 3">
            <a:extLst>
              <a:ext uri="{FF2B5EF4-FFF2-40B4-BE49-F238E27FC236}">
                <a16:creationId xmlns:a16="http://schemas.microsoft.com/office/drawing/2014/main" id="{E58A4833-622C-3510-DEE0-1C226C9F1C89}"/>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64594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40D1C1-B8D9-23F2-DC30-D4C998AFC4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2678" y="0"/>
            <a:ext cx="5009322" cy="1364974"/>
          </a:xfrm>
          <a:prstGeom prst="rect">
            <a:avLst/>
          </a:prstGeom>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0" y="0"/>
            <a:ext cx="7527925" cy="1143000"/>
          </a:xfrm>
          <a:solidFill>
            <a:srgbClr val="A1C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endParaRPr lang="en-US" sz="2800" b="1" dirty="0">
              <a:solidFill>
                <a:schemeClr val="tx1"/>
              </a:solidFill>
            </a:endParaRPr>
          </a:p>
          <a:p>
            <a:pPr algn="ctr"/>
            <a:r>
              <a:rPr lang="en-US" sz="2800" b="1" dirty="0">
                <a:solidFill>
                  <a:schemeClr val="tx1"/>
                </a:solidFill>
              </a:rPr>
              <a:t>                                            </a:t>
            </a:r>
            <a:endParaRPr lang="en-US" sz="2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868D4DCE-2EF9-CCC4-FE2A-FA6F0830D867}"/>
              </a:ext>
            </a:extLst>
          </p:cNvPr>
          <p:cNvPicPr>
            <a:picLocks noChangeAspect="1"/>
          </p:cNvPicPr>
          <p:nvPr/>
        </p:nvPicPr>
        <p:blipFill rotWithShape="1">
          <a:blip r:embed="rId3">
            <a:extLst>
              <a:ext uri="{28A0092B-C50C-407E-A947-70E740481C1C}">
                <a14:useLocalDpi xmlns:a14="http://schemas.microsoft.com/office/drawing/2010/main" val="0"/>
              </a:ext>
            </a:extLst>
          </a:blip>
          <a:srcRect l="6826" t="17114" b="24762"/>
          <a:stretch/>
        </p:blipFill>
        <p:spPr>
          <a:xfrm>
            <a:off x="106342" y="119620"/>
            <a:ext cx="4399032" cy="757349"/>
          </a:xfrm>
          <a:prstGeom prst="round2DiagRect">
            <a:avLst>
              <a:gd name="adj1" fmla="val 50000"/>
              <a:gd name="adj2" fmla="val 0"/>
            </a:avLst>
          </a:prstGeom>
          <a:ln w="88900" cap="sq">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3110CADE-E04B-E20E-B5F9-0F23B026F7F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 y="1178891"/>
            <a:ext cx="7527236" cy="186083"/>
          </a:xfrm>
          <a:prstGeom prst="rect">
            <a:avLst/>
          </a:prstGeom>
        </p:spPr>
      </p:pic>
      <p:sp>
        <p:nvSpPr>
          <p:cNvPr id="11" name="TextBox 10">
            <a:extLst>
              <a:ext uri="{FF2B5EF4-FFF2-40B4-BE49-F238E27FC236}">
                <a16:creationId xmlns:a16="http://schemas.microsoft.com/office/drawing/2014/main" id="{5D2C71CF-9149-C55D-C691-19AD2F7B5B2A}"/>
              </a:ext>
            </a:extLst>
          </p:cNvPr>
          <p:cNvSpPr txBox="1"/>
          <p:nvPr/>
        </p:nvSpPr>
        <p:spPr>
          <a:xfrm>
            <a:off x="4505374" y="571500"/>
            <a:ext cx="3022551" cy="400110"/>
          </a:xfrm>
          <a:prstGeom prst="rect">
            <a:avLst/>
          </a:prstGeom>
          <a:noFill/>
        </p:spPr>
        <p:txBody>
          <a:bodyPr wrap="square" rtlCol="0">
            <a:spAutoFit/>
          </a:bodyPr>
          <a:lstStyle/>
          <a:p>
            <a:pPr algn="ctr"/>
            <a:r>
              <a:rPr lang="en-US" sz="2000" b="1" dirty="0">
                <a:latin typeface="Algerian" panose="04020705040A02060702" pitchFamily="82" charset="0"/>
              </a:rPr>
              <a:t>CAR COUNT</a:t>
            </a:r>
            <a:endParaRPr lang="en-IN" sz="2000" dirty="0"/>
          </a:p>
        </p:txBody>
      </p:sp>
      <p:pic>
        <p:nvPicPr>
          <p:cNvPr id="4098" name="Picture 2">
            <a:extLst>
              <a:ext uri="{FF2B5EF4-FFF2-40B4-BE49-F238E27FC236}">
                <a16:creationId xmlns:a16="http://schemas.microsoft.com/office/drawing/2014/main" id="{1161DECE-5DCF-A57C-45A0-BA453C7314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00865"/>
            <a:ext cx="9501809" cy="46818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3FE0B0-EA30-45D5-AE90-7C2E17D1B731}"/>
              </a:ext>
            </a:extLst>
          </p:cNvPr>
          <p:cNvSpPr txBox="1"/>
          <p:nvPr/>
        </p:nvSpPr>
        <p:spPr>
          <a:xfrm>
            <a:off x="596348" y="6082748"/>
            <a:ext cx="8587409"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We have highest  1086 and 860 cars sell in Year 2008 and 2007 respectively</a:t>
            </a:r>
            <a:r>
              <a:rPr lang="en-IN" dirty="0"/>
              <a:t>.</a:t>
            </a:r>
          </a:p>
        </p:txBody>
      </p:sp>
      <p:sp>
        <p:nvSpPr>
          <p:cNvPr id="4" name="Slide Number Placeholder 3">
            <a:extLst>
              <a:ext uri="{FF2B5EF4-FFF2-40B4-BE49-F238E27FC236}">
                <a16:creationId xmlns:a16="http://schemas.microsoft.com/office/drawing/2014/main" id="{F48BAB6B-1CB0-2313-C7D0-FE663CA0B159}"/>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402744256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622</TotalTime>
  <Words>872</Words>
  <Application>Microsoft Office PowerPoint</Application>
  <PresentationFormat>Widescreen</PresentationFormat>
  <Paragraphs>187</Paragraphs>
  <Slides>17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Algerian</vt:lpstr>
      <vt:lpstr>Arial</vt:lpstr>
      <vt:lpstr>Arial</vt:lpstr>
      <vt:lpstr>Arial Black</vt:lpstr>
      <vt:lpstr>Blackadder ITC</vt:lpstr>
      <vt:lpstr>Calibri</vt:lpstr>
      <vt:lpstr>Garamond</vt:lpstr>
      <vt:lpstr>Trebuchet MS</vt:lpstr>
      <vt:lpstr>Wingdings 3</vt:lpstr>
      <vt:lpstr>1_Organic</vt:lpstr>
      <vt:lpstr>Facet</vt:lpstr>
      <vt:lpstr>EDA project</vt:lpstr>
      <vt:lpstr>Analysis of Old Car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project</dc:title>
  <dc:creator>Harsh saurav</dc:creator>
  <cp:lastModifiedBy>Harsh saurav</cp:lastModifiedBy>
  <cp:revision>7</cp:revision>
  <dcterms:created xsi:type="dcterms:W3CDTF">2022-10-10T12:06:29Z</dcterms:created>
  <dcterms:modified xsi:type="dcterms:W3CDTF">2022-10-13T06:01:48Z</dcterms:modified>
</cp:coreProperties>
</file>